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1" r:id="rId2"/>
    <p:sldId id="270" r:id="rId3"/>
    <p:sldId id="265" r:id="rId4"/>
    <p:sldId id="271" r:id="rId5"/>
    <p:sldId id="275" r:id="rId6"/>
    <p:sldId id="266" r:id="rId7"/>
    <p:sldId id="278" r:id="rId8"/>
    <p:sldId id="279" r:id="rId9"/>
    <p:sldId id="282" r:id="rId10"/>
    <p:sldId id="283" r:id="rId11"/>
    <p:sldId id="284" r:id="rId12"/>
    <p:sldId id="290" r:id="rId13"/>
    <p:sldId id="296" r:id="rId14"/>
    <p:sldId id="297" r:id="rId15"/>
    <p:sldId id="287" r:id="rId16"/>
    <p:sldId id="295" r:id="rId17"/>
    <p:sldId id="288" r:id="rId18"/>
    <p:sldId id="294" r:id="rId19"/>
    <p:sldId id="292" r:id="rId20"/>
    <p:sldId id="264" r:id="rId2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219" userDrawn="1">
          <p15:clr>
            <a:srgbClr val="A4A3A4"/>
          </p15:clr>
        </p15:guide>
        <p15:guide id="3" pos="461" userDrawn="1">
          <p15:clr>
            <a:srgbClr val="A4A3A4"/>
          </p15:clr>
        </p15:guide>
        <p15:guide id="4" orient="horz" pos="346" userDrawn="1">
          <p15:clr>
            <a:srgbClr val="A4A3A4"/>
          </p15:clr>
        </p15:guide>
        <p15:guide id="5" pos="619" userDrawn="1">
          <p15:clr>
            <a:srgbClr val="A4A3A4"/>
          </p15:clr>
        </p15:guide>
        <p15:guide id="6" pos="7061" userDrawn="1">
          <p15:clr>
            <a:srgbClr val="A4A3A4"/>
          </p15:clr>
        </p15:guide>
        <p15:guide id="7" orient="horz" pos="686" userDrawn="1">
          <p15:clr>
            <a:srgbClr val="A4A3A4"/>
          </p15:clr>
        </p15:guide>
        <p15:guide id="8" orient="horz" pos="1026" userDrawn="1">
          <p15:clr>
            <a:srgbClr val="A4A3A4"/>
          </p15:clr>
        </p15:guide>
        <p15:guide id="9" pos="3840" userDrawn="1">
          <p15:clr>
            <a:srgbClr val="A4A3A4"/>
          </p15:clr>
        </p15:guide>
        <p15:guide id="10" pos="3681" userDrawn="1">
          <p15:clr>
            <a:srgbClr val="A4A3A4"/>
          </p15:clr>
        </p15:guide>
        <p15:guide id="11" pos="3999" userDrawn="1">
          <p15:clr>
            <a:srgbClr val="A4A3A4"/>
          </p15:clr>
        </p15:guide>
        <p15:guide id="13" orient="horz" pos="2387" userDrawn="1">
          <p15:clr>
            <a:srgbClr val="A4A3A4"/>
          </p15:clr>
        </p15:guide>
        <p15:guide id="15" pos="2683" userDrawn="1">
          <p15:clr>
            <a:srgbClr val="A4A3A4"/>
          </p15:clr>
        </p15:guide>
        <p15:guide id="16" pos="2797" userDrawn="1">
          <p15:clr>
            <a:srgbClr val="A4A3A4"/>
          </p15:clr>
        </p15:guide>
        <p15:guide id="17" pos="4997" userDrawn="1">
          <p15:clr>
            <a:srgbClr val="A4A3A4"/>
          </p15:clr>
        </p15:guide>
        <p15:guide id="18" pos="4883" userDrawn="1">
          <p15:clr>
            <a:srgbClr val="A4A3A4"/>
          </p15:clr>
        </p15:guide>
        <p15:guide id="20" orient="horz" pos="1185" userDrawn="1">
          <p15:clr>
            <a:srgbClr val="A4A3A4"/>
          </p15:clr>
        </p15:guide>
        <p15:guide id="21" orient="horz" pos="3793" userDrawn="1">
          <p15:clr>
            <a:srgbClr val="A4A3A4"/>
          </p15:clr>
        </p15:guide>
        <p15:guide id="22" orient="horz" pos="527" userDrawn="1">
          <p15:clr>
            <a:srgbClr val="A4A3A4"/>
          </p15:clr>
        </p15:guide>
        <p15:guide id="23" orient="horz" pos="3952" userDrawn="1">
          <p15:clr>
            <a:srgbClr val="A4A3A4"/>
          </p15:clr>
        </p15:guide>
        <p15:guide id="24" orient="horz" pos="4088" userDrawn="1">
          <p15:clr>
            <a:srgbClr val="A4A3A4"/>
          </p15:clr>
        </p15:guide>
        <p15:guide id="25" orient="horz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a Quiroga" initials="MQ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8C"/>
    <a:srgbClr val="EBEEF2"/>
    <a:srgbClr val="0350A5"/>
    <a:srgbClr val="0044CC"/>
    <a:srgbClr val="0040C0"/>
    <a:srgbClr val="00BEC8"/>
    <a:srgbClr val="00C8D2"/>
    <a:srgbClr val="007FDE"/>
    <a:srgbClr val="48AC04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0" autoAdjust="0"/>
    <p:restoredTop sz="96305" autoAdjust="0"/>
  </p:normalViewPr>
  <p:slideViewPr>
    <p:cSldViewPr snapToGrid="0" showGuides="1">
      <p:cViewPr varScale="1">
        <p:scale>
          <a:sx n="112" d="100"/>
          <a:sy n="112" d="100"/>
        </p:scale>
        <p:origin x="492" y="102"/>
      </p:cViewPr>
      <p:guideLst>
        <p:guide pos="7219"/>
        <p:guide pos="461"/>
        <p:guide orient="horz" pos="346"/>
        <p:guide pos="619"/>
        <p:guide pos="7061"/>
        <p:guide orient="horz" pos="686"/>
        <p:guide orient="horz" pos="1026"/>
        <p:guide pos="3840"/>
        <p:guide pos="3681"/>
        <p:guide pos="3999"/>
        <p:guide orient="horz" pos="2387"/>
        <p:guide pos="2683"/>
        <p:guide pos="2797"/>
        <p:guide pos="4997"/>
        <p:guide pos="4883"/>
        <p:guide orient="horz" pos="1185"/>
        <p:guide orient="horz" pos="3793"/>
        <p:guide orient="horz" pos="527"/>
        <p:guide orient="horz" pos="3952"/>
        <p:guide orient="horz" pos="4088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7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6FF0A-592B-4421-B56A-B27C458D3B6F}" type="datetimeFigureOut">
              <a:rPr lang="es-ES" smtClean="0"/>
              <a:t>28/11/2016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57756-A250-4CB4-8999-0D32D53F388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2470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57756-A250-4CB4-8999-0D32D53F388F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6336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s centr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B913-21DE-48C9-869D-1B4218D35EF8}" type="datetimeFigureOut">
              <a:rPr lang="es-ES" smtClean="0"/>
              <a:t>28/11/2016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87" y="6273635"/>
            <a:ext cx="1740077" cy="224549"/>
          </a:xfrm>
          <a:prstGeom prst="rect">
            <a:avLst/>
          </a:prstGeom>
        </p:spPr>
      </p:pic>
      <p:grpSp>
        <p:nvGrpSpPr>
          <p:cNvPr id="8" name="Grupo 7"/>
          <p:cNvGrpSpPr/>
          <p:nvPr userDrawn="1"/>
        </p:nvGrpSpPr>
        <p:grpSpPr>
          <a:xfrm>
            <a:off x="7662091" y="6267761"/>
            <a:ext cx="1392703" cy="219219"/>
            <a:chOff x="6791529" y="6015514"/>
            <a:chExt cx="1392703" cy="219219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5247" y="6015647"/>
              <a:ext cx="208985" cy="219086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1529" y="6015514"/>
              <a:ext cx="1046533" cy="213444"/>
            </a:xfrm>
            <a:prstGeom prst="rect">
              <a:avLst/>
            </a:prstGeom>
          </p:spPr>
        </p:pic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564" y="6273800"/>
            <a:ext cx="863599" cy="215900"/>
          </a:xfrm>
          <a:prstGeom prst="rect">
            <a:avLst/>
          </a:prstGeom>
        </p:spPr>
      </p:pic>
      <p:grpSp>
        <p:nvGrpSpPr>
          <p:cNvPr id="13" name="Grupo 12"/>
          <p:cNvGrpSpPr/>
          <p:nvPr userDrawn="1"/>
        </p:nvGrpSpPr>
        <p:grpSpPr>
          <a:xfrm>
            <a:off x="731838" y="6273635"/>
            <a:ext cx="1580140" cy="225541"/>
            <a:chOff x="731838" y="6273635"/>
            <a:chExt cx="1580140" cy="225541"/>
          </a:xfrm>
        </p:grpSpPr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7528" y="6273635"/>
              <a:ext cx="464450" cy="218292"/>
            </a:xfrm>
            <a:prstGeom prst="rect">
              <a:avLst/>
            </a:prstGeom>
          </p:spPr>
        </p:pic>
        <p:pic>
          <p:nvPicPr>
            <p:cNvPr id="15" name="Imagen 14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838" y="6273800"/>
              <a:ext cx="964107" cy="225376"/>
            </a:xfrm>
            <a:prstGeom prst="rect">
              <a:avLst/>
            </a:prstGeom>
          </p:spPr>
        </p:pic>
      </p:grp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CF1B3-8B19-470F-8FBE-311AF247F228}" type="slidenum">
              <a:rPr lang="es-ES" smtClean="0"/>
              <a:t>‹Nº›</a:t>
            </a:fld>
            <a:endParaRPr lang="es-ES"/>
          </a:p>
        </p:txBody>
      </p:sp>
      <p:pic>
        <p:nvPicPr>
          <p:cNvPr id="17" name="Imagen 1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5329" y="836613"/>
            <a:ext cx="884834" cy="291971"/>
          </a:xfrm>
          <a:prstGeom prst="rect">
            <a:avLst/>
          </a:prstGeom>
        </p:spPr>
      </p:pic>
      <p:sp>
        <p:nvSpPr>
          <p:cNvPr id="16" name="Rectángulo 1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263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B913-21DE-48C9-869D-1B4218D35EF8}" type="datetimeFigureOut">
              <a:rPr lang="es-ES" smtClean="0"/>
              <a:t>28/11/2016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87" y="6273635"/>
            <a:ext cx="1740077" cy="224549"/>
          </a:xfrm>
          <a:prstGeom prst="rect">
            <a:avLst/>
          </a:prstGeom>
        </p:spPr>
      </p:pic>
      <p:grpSp>
        <p:nvGrpSpPr>
          <p:cNvPr id="8" name="Grupo 7"/>
          <p:cNvGrpSpPr/>
          <p:nvPr userDrawn="1"/>
        </p:nvGrpSpPr>
        <p:grpSpPr>
          <a:xfrm>
            <a:off x="7662091" y="6267761"/>
            <a:ext cx="1392703" cy="219219"/>
            <a:chOff x="6791529" y="6015514"/>
            <a:chExt cx="1392703" cy="219219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5247" y="6015647"/>
              <a:ext cx="208985" cy="219086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1529" y="6015514"/>
              <a:ext cx="1046533" cy="213444"/>
            </a:xfrm>
            <a:prstGeom prst="rect">
              <a:avLst/>
            </a:prstGeom>
          </p:spPr>
        </p:pic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564" y="6273800"/>
            <a:ext cx="863599" cy="215900"/>
          </a:xfrm>
          <a:prstGeom prst="rect">
            <a:avLst/>
          </a:prstGeom>
        </p:spPr>
      </p:pic>
      <p:grpSp>
        <p:nvGrpSpPr>
          <p:cNvPr id="13" name="Grupo 12"/>
          <p:cNvGrpSpPr/>
          <p:nvPr userDrawn="1"/>
        </p:nvGrpSpPr>
        <p:grpSpPr>
          <a:xfrm>
            <a:off x="731838" y="6273635"/>
            <a:ext cx="1580140" cy="225541"/>
            <a:chOff x="731838" y="6273635"/>
            <a:chExt cx="1580140" cy="225541"/>
          </a:xfrm>
        </p:grpSpPr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7528" y="6273635"/>
              <a:ext cx="464450" cy="218292"/>
            </a:xfrm>
            <a:prstGeom prst="rect">
              <a:avLst/>
            </a:prstGeom>
          </p:spPr>
        </p:pic>
        <p:pic>
          <p:nvPicPr>
            <p:cNvPr id="15" name="Imagen 14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838" y="6273800"/>
              <a:ext cx="964107" cy="225376"/>
            </a:xfrm>
            <a:prstGeom prst="rect">
              <a:avLst/>
            </a:prstGeom>
          </p:spPr>
        </p:pic>
      </p:grp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CF1B3-8B19-470F-8FBE-311AF247F228}" type="slidenum">
              <a:rPr lang="es-ES" smtClean="0"/>
              <a:t>‹Nº›</a:t>
            </a:fld>
            <a:endParaRPr lang="es-ES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5329" y="836613"/>
            <a:ext cx="884834" cy="29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359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6B913-21DE-48C9-869D-1B4218D35EF8}" type="datetimeFigureOut">
              <a:rPr lang="es-ES" smtClean="0"/>
              <a:t>28/11/2016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CF1B3-8B19-470F-8FBE-311AF247F2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8823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i&amp;rct=j&amp;q=&amp;esrc=s&amp;source=images&amp;cd=&amp;cad=rja&amp;uact=8&amp;ved=0ahUKEwinrIfz8qbLAhVEDJoKHQ4jCJwQjRwIBw&amp;url=http://es.dreamstime.com/imagen-de-archivo-libre-de-regal%C3%ADas-idea-feliz-image16343596&amp;psig=AFQjCNHrp3XT0GllVmUhcpZXZEFfqw12hQ&amp;ust=1457176273042614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hyperlink" Target="http://www.google.es/url?sa=i&amp;rct=j&amp;q=&amp;esrc=s&amp;source=images&amp;cd=&amp;cad=rja&amp;uact=8&amp;ved=0ahUKEwiE8deq86bLAhWiAJoKHcCLBrsQjRwIBw&amp;url=http://listas.20minutos.es/lista/inventos-y-descubrimientos-cientificos-mas-sorprendentes-del-ano-2012-330463/&amp;psig=AFQjCNHrp3XT0GllVmUhcpZXZEFfqw12hQ&amp;ust=1457176273042614" TargetMode="Externa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8.png"/><Relationship Id="rId7" Type="http://schemas.openxmlformats.org/officeDocument/2006/relationships/image" Target="../media/image21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hyperlink" Target="http://www.google.es/url?sa=i&amp;rct=j&amp;q=&amp;esrc=s&amp;source=images&amp;cd=&amp;cad=rja&amp;uact=8&amp;ved=0ahUKEwj4kfvh96bLAhXjDpoKHRGiA4EQjRwIBw&amp;url=http://genius.com/Bob-the-builder-can-we-fix-it-lyrics?referent_id%3D1548862&amp;psig=AFQjCNHk_JScgygPCUXTVkhGC5Nk0SlurQ&amp;ust=1457177605130638" TargetMode="External"/><Relationship Id="rId9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2"/>
          <p:cNvSpPr txBox="1"/>
          <p:nvPr/>
        </p:nvSpPr>
        <p:spPr>
          <a:xfrm>
            <a:off x="0" y="1628775"/>
            <a:ext cx="12192000" cy="400167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s-ES" sz="3900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 JORNADA </a:t>
            </a:r>
          </a:p>
          <a:p>
            <a:pPr algn="ctr">
              <a:spcAft>
                <a:spcPts val="3600"/>
              </a:spcAft>
            </a:pPr>
            <a:r>
              <a:rPr lang="es-ES" sz="3900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ASTILLERO 4.0 - EL ASTILLERO DEL FUTURO</a:t>
            </a:r>
            <a:endParaRPr lang="en-AU" sz="3900" dirty="0">
              <a:solidFill>
                <a:srgbClr val="0086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3600"/>
              </a:spcAft>
            </a:pPr>
            <a:r>
              <a:rPr lang="en-AU" sz="3200" dirty="0" err="1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en-AU" sz="32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3200" dirty="0" err="1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Mixta</a:t>
            </a:r>
            <a:r>
              <a:rPr lang="en-AU" sz="32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AU" sz="3200" dirty="0" err="1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Investigación</a:t>
            </a:r>
            <a:r>
              <a:rPr lang="en-AU" sz="32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3200" dirty="0" err="1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Navantia</a:t>
            </a:r>
            <a:r>
              <a:rPr lang="en-AU" sz="32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UDC</a:t>
            </a:r>
          </a:p>
          <a:p>
            <a:pPr algn="ctr">
              <a:lnSpc>
                <a:spcPct val="150000"/>
              </a:lnSpc>
            </a:pPr>
            <a:r>
              <a:rPr lang="en-AU" sz="186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 de </a:t>
            </a:r>
            <a:r>
              <a:rPr lang="en-AU" sz="1867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noviembre</a:t>
            </a:r>
            <a:r>
              <a:rPr lang="en-AU" sz="186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2016</a:t>
            </a:r>
            <a:endParaRPr lang="en-AU" sz="2903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AU" sz="2903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65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6" name="4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317479" y="1458488"/>
            <a:ext cx="5197522" cy="3467490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http://thumbs.dreamstime.com/z/idea-de-un-ni%C3%B1o-feliz-28539906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37"/>
          <a:stretch/>
        </p:blipFill>
        <p:spPr bwMode="auto">
          <a:xfrm>
            <a:off x="406700" y="2418753"/>
            <a:ext cx="1771684" cy="179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st-listas.20minutos.es/images/2012-05/330463/3526382_249px.jpg?1373678584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08922" y="4002502"/>
            <a:ext cx="1883741" cy="1883741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5 Rectángulo redondeado"/>
          <p:cNvSpPr/>
          <p:nvPr/>
        </p:nvSpPr>
        <p:spPr>
          <a:xfrm>
            <a:off x="2994484" y="2908246"/>
            <a:ext cx="3228187" cy="1055767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r>
              <a:rPr lang="es-ES" sz="4000" b="1" dirty="0">
                <a:solidFill>
                  <a:schemeClr val="tx2"/>
                </a:solidFill>
              </a:rPr>
              <a:t>¡Astillero 4.0!</a:t>
            </a:r>
          </a:p>
        </p:txBody>
      </p:sp>
      <p:sp>
        <p:nvSpPr>
          <p:cNvPr id="12" name="11 Flecha doblada"/>
          <p:cNvSpPr/>
          <p:nvPr/>
        </p:nvSpPr>
        <p:spPr>
          <a:xfrm rot="5400000">
            <a:off x="5425705" y="2441851"/>
            <a:ext cx="538726" cy="382124"/>
          </a:xfrm>
          <a:prstGeom prst="bentArrow">
            <a:avLst/>
          </a:prstGeom>
          <a:solidFill>
            <a:srgbClr val="B2B2B2"/>
          </a:solidFill>
          <a:ln w="952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endParaRPr lang="es-ES" sz="1400" dirty="0" err="1" smtClean="0">
              <a:solidFill>
                <a:schemeClr val="tx2"/>
              </a:solidFill>
              <a:latin typeface="+mn-lt"/>
              <a:cs typeface="Arial" pitchFamily="34" charset="0"/>
            </a:endParaRPr>
          </a:p>
        </p:txBody>
      </p:sp>
      <p:sp>
        <p:nvSpPr>
          <p:cNvPr id="13" name="5 Rectángulo redondeado"/>
          <p:cNvSpPr/>
          <p:nvPr/>
        </p:nvSpPr>
        <p:spPr>
          <a:xfrm>
            <a:off x="2245935" y="1621817"/>
            <a:ext cx="3228187" cy="1055767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s-ES" sz="3600" b="1" dirty="0" smtClean="0">
                <a:solidFill>
                  <a:schemeClr val="tx2"/>
                </a:solidFill>
              </a:rPr>
              <a:t>¡Industria 4.0</a:t>
            </a:r>
            <a:r>
              <a:rPr lang="es-ES" sz="3600" b="1" dirty="0">
                <a:solidFill>
                  <a:schemeClr val="tx2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5564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8" name="2 CuadroTexto"/>
          <p:cNvSpPr txBox="1"/>
          <p:nvPr/>
        </p:nvSpPr>
        <p:spPr>
          <a:xfrm>
            <a:off x="1532486" y="2050041"/>
            <a:ext cx="8539203" cy="3259523"/>
          </a:xfrm>
          <a:prstGeom prst="rect">
            <a:avLst/>
          </a:prstGeom>
          <a:noFill/>
        </p:spPr>
        <p:txBody>
          <a:bodyPr wrap="square" tIns="90000" bIns="90000" rtlCol="0" anchor="t">
            <a:spAutoFit/>
          </a:bodyPr>
          <a:lstStyle/>
          <a:p>
            <a:pPr algn="ctr"/>
            <a:r>
              <a:rPr lang="es-E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Para Navantia</a:t>
            </a:r>
          </a:p>
          <a:p>
            <a:pPr algn="ctr"/>
            <a:r>
              <a:rPr lang="es-E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6000" b="1" dirty="0" smtClean="0">
                <a:solidFill>
                  <a:srgbClr val="00868C"/>
                </a:solidFill>
              </a:rPr>
              <a:t>Astillero  4.0</a:t>
            </a:r>
            <a:r>
              <a:rPr lang="es-ES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ctr"/>
            <a:r>
              <a:rPr lang="es-E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 es una opción,</a:t>
            </a:r>
          </a:p>
          <a:p>
            <a:pPr algn="ctr"/>
            <a:r>
              <a:rPr lang="es-ES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¡¡es una necesidad!!</a:t>
            </a:r>
            <a:endParaRPr lang="es-ES" sz="4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39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7507245" y="2435449"/>
            <a:ext cx="3469375" cy="2552244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4000" b="1" dirty="0" smtClean="0">
                <a:solidFill>
                  <a:schemeClr val="tx2"/>
                </a:solidFill>
                <a:latin typeface="Cambria" panose="02040503050406030204" pitchFamily="18" charset="0"/>
              </a:rPr>
              <a:t>Busquemos respuestas</a:t>
            </a:r>
            <a:endParaRPr lang="es-ES" sz="4000" dirty="0">
              <a:solidFill>
                <a:schemeClr val="tx2"/>
              </a:solidFill>
              <a:latin typeface="Cambria" panose="02040503050406030204" pitchFamily="18" charset="0"/>
            </a:endParaRPr>
          </a:p>
        </p:txBody>
      </p:sp>
      <p:pic>
        <p:nvPicPr>
          <p:cNvPr id="10" name="4 Marcador de posición de imagen" descr="German Final_report__Industrie_4.0_Recommendations accessible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" t="141" r="1512" b="1339"/>
          <a:stretch/>
        </p:blipFill>
        <p:spPr>
          <a:xfrm>
            <a:off x="728546" y="1955180"/>
            <a:ext cx="3010830" cy="404850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0" t="3721" r="5793" b="3362"/>
          <a:stretch/>
        </p:blipFill>
        <p:spPr bwMode="auto">
          <a:xfrm>
            <a:off x="3836018" y="1955180"/>
            <a:ext cx="2713465" cy="406211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70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4 Marcador de posición de imagen" descr="German Final_report__Industrie_4.0_Recommendations accessible.pdf - Adobe Acrobat Reader DC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7" t="141" r="1512" b="1339"/>
          <a:stretch/>
        </p:blipFill>
        <p:spPr>
          <a:xfrm>
            <a:off x="728546" y="1955180"/>
            <a:ext cx="3010830" cy="404850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0" t="3721" r="5793" b="3362"/>
          <a:stretch/>
        </p:blipFill>
        <p:spPr bwMode="auto">
          <a:xfrm>
            <a:off x="3836018" y="1955180"/>
            <a:ext cx="2713465" cy="406211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2" descr="https://s3.amazonaws.com/rapgenius/1362243798_yes-we-can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432" y="2110887"/>
            <a:ext cx="4067731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8 Rectángulo redondeado"/>
          <p:cNvSpPr/>
          <p:nvPr/>
        </p:nvSpPr>
        <p:spPr>
          <a:xfrm rot="20915866">
            <a:off x="6928870" y="1261487"/>
            <a:ext cx="2582334" cy="958302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s-ES" sz="4000" b="1" dirty="0">
                <a:solidFill>
                  <a:schemeClr val="tx2"/>
                </a:solidFill>
              </a:rPr>
              <a:t>¡Sí o sí!</a:t>
            </a:r>
          </a:p>
        </p:txBody>
      </p:sp>
      <p:sp>
        <p:nvSpPr>
          <p:cNvPr id="15" name="10 Rectángulo redondeado"/>
          <p:cNvSpPr/>
          <p:nvPr/>
        </p:nvSpPr>
        <p:spPr>
          <a:xfrm>
            <a:off x="6807589" y="4659437"/>
            <a:ext cx="3122238" cy="1400436"/>
          </a:xfrm>
          <a:prstGeom prst="rect">
            <a:avLst/>
          </a:prstGeom>
          <a:solidFill>
            <a:srgbClr val="002060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s-ES" sz="4000" b="1" dirty="0">
                <a:solidFill>
                  <a:schemeClr val="bg1"/>
                </a:solidFill>
              </a:rPr>
              <a:t>“Yes </a:t>
            </a:r>
            <a:r>
              <a:rPr lang="es-ES" sz="4000" b="1" dirty="0" err="1">
                <a:solidFill>
                  <a:schemeClr val="bg1"/>
                </a:solidFill>
              </a:rPr>
              <a:t>we</a:t>
            </a:r>
            <a:r>
              <a:rPr lang="es-ES" sz="4000" b="1" dirty="0">
                <a:solidFill>
                  <a:schemeClr val="bg1"/>
                </a:solidFill>
              </a:rPr>
              <a:t> can”, pero no solos</a:t>
            </a:r>
          </a:p>
        </p:txBody>
      </p:sp>
      <p:sp>
        <p:nvSpPr>
          <p:cNvPr id="18" name="Flecha derecha 17"/>
          <p:cNvSpPr/>
          <p:nvPr/>
        </p:nvSpPr>
        <p:spPr>
          <a:xfrm>
            <a:off x="9976624" y="4953155"/>
            <a:ext cx="538976" cy="81300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endParaRPr lang="es-ES" sz="4000" b="1">
              <a:solidFill>
                <a:schemeClr val="bg1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0565704" y="4960273"/>
            <a:ext cx="1401763" cy="805882"/>
          </a:xfrm>
          <a:prstGeom prst="rect">
            <a:avLst/>
          </a:prstGeom>
          <a:solidFill>
            <a:srgbClr val="00868C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s-ES" sz="4000" b="1" dirty="0" smtClean="0">
                <a:solidFill>
                  <a:schemeClr val="bg1"/>
                </a:solidFill>
              </a:rPr>
              <a:t>UDC</a:t>
            </a:r>
            <a:endParaRPr lang="es-ES" sz="4000" b="1" dirty="0">
              <a:solidFill>
                <a:schemeClr val="bg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546" y="1955180"/>
            <a:ext cx="2886180" cy="290314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3149" y="1955180"/>
            <a:ext cx="2312636" cy="325987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4586" y="2830696"/>
            <a:ext cx="2275409" cy="317299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787" y="3740823"/>
            <a:ext cx="3962400" cy="2276475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9409" y="45160"/>
            <a:ext cx="2198034" cy="189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91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CuadroTexto"/>
          <p:cNvSpPr txBox="1"/>
          <p:nvPr/>
        </p:nvSpPr>
        <p:spPr>
          <a:xfrm>
            <a:off x="707572" y="2050041"/>
            <a:ext cx="10907486" cy="3875077"/>
          </a:xfrm>
          <a:prstGeom prst="rect">
            <a:avLst/>
          </a:prstGeom>
          <a:noFill/>
        </p:spPr>
        <p:txBody>
          <a:bodyPr wrap="square" tIns="90000" bIns="90000" rtlCol="0" anchor="t">
            <a:spAutoFit/>
          </a:bodyPr>
          <a:lstStyle/>
          <a:p>
            <a:pPr algn="ctr"/>
            <a:r>
              <a:rPr lang="es-E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NAVANTIA + UDC</a:t>
            </a:r>
          </a:p>
          <a:p>
            <a:pPr algn="ctr"/>
            <a:r>
              <a:rPr lang="es-E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+</a:t>
            </a:r>
            <a:r>
              <a:rPr lang="es-ES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algn="ctr"/>
            <a:r>
              <a:rPr lang="es-E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XUNTA DE GALICIA (GAIN)</a:t>
            </a:r>
          </a:p>
          <a:p>
            <a:pPr algn="ctr"/>
            <a:endParaRPr lang="es-ES" sz="4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s-ES" sz="6000" b="1" dirty="0" smtClean="0">
                <a:solidFill>
                  <a:srgbClr val="00868C"/>
                </a:solidFill>
              </a:rPr>
              <a:t>UMI “ASTILLERO DEL FUTURO”</a:t>
            </a:r>
            <a:endParaRPr lang="es-ES" sz="4000" b="1" dirty="0" smtClean="0">
              <a:solidFill>
                <a:srgbClr val="00868C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1602" y="1656987"/>
            <a:ext cx="2513455" cy="3188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043" y="2891392"/>
            <a:ext cx="2634708" cy="1954559"/>
          </a:xfrm>
          <a:prstGeom prst="rect">
            <a:avLst/>
          </a:prstGeom>
        </p:spPr>
      </p:pic>
      <p:sp>
        <p:nvSpPr>
          <p:cNvPr id="6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7" name="3 Rectángulo"/>
          <p:cNvSpPr>
            <a:spLocks noChangeArrowheads="1"/>
          </p:cNvSpPr>
          <p:nvPr/>
        </p:nvSpPr>
        <p:spPr bwMode="auto">
          <a:xfrm>
            <a:off x="3123446" y="2004776"/>
            <a:ext cx="5821378" cy="255454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3175">
            <a:solidFill>
              <a:schemeClr val="tx1"/>
            </a:solidFill>
          </a:ln>
          <a:extLst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defRPr/>
            </a:pPr>
            <a:r>
              <a:rPr lang="es-ES" altLang="es-ES" sz="2000" dirty="0">
                <a:solidFill>
                  <a:schemeClr val="tx2"/>
                </a:solidFill>
              </a:rPr>
              <a:t>El objetivo fundamental de la </a:t>
            </a:r>
            <a:r>
              <a:rPr lang="es-ES" altLang="es-ES" sz="2000" dirty="0" smtClean="0">
                <a:solidFill>
                  <a:schemeClr val="tx2"/>
                </a:solidFill>
              </a:rPr>
              <a:t>UMI </a:t>
            </a:r>
            <a:r>
              <a:rPr lang="es-ES" altLang="es-ES" sz="2000" dirty="0">
                <a:solidFill>
                  <a:schemeClr val="tx2"/>
                </a:solidFill>
              </a:rPr>
              <a:t>UDC - NAVANTIA es el desarrollo de nuevas técnicas y tecnologías que permitan </a:t>
            </a:r>
            <a:r>
              <a:rPr lang="es-ES" altLang="es-ES" sz="2000" dirty="0" smtClean="0">
                <a:solidFill>
                  <a:schemeClr val="tx2"/>
                </a:solidFill>
              </a:rPr>
              <a:t>aumentar </a:t>
            </a:r>
            <a:r>
              <a:rPr lang="es-ES" altLang="es-ES" sz="2000" dirty="0">
                <a:solidFill>
                  <a:schemeClr val="tx2"/>
                </a:solidFill>
              </a:rPr>
              <a:t>la competitividad del astillero, para afrontar el desafío </a:t>
            </a:r>
            <a:r>
              <a:rPr lang="es-ES" altLang="es-ES" sz="2000" dirty="0" smtClean="0">
                <a:solidFill>
                  <a:schemeClr val="tx2"/>
                </a:solidFill>
              </a:rPr>
              <a:t>técnico-industrial </a:t>
            </a:r>
            <a:r>
              <a:rPr lang="es-ES" altLang="es-ES" sz="2000" dirty="0">
                <a:solidFill>
                  <a:schemeClr val="tx2"/>
                </a:solidFill>
              </a:rPr>
              <a:t>del Programa de fragatas F110, mediante la mejora de los procesos productivos existentes y el desarrollo de otros nuevos, de tal forma que </a:t>
            </a:r>
            <a:r>
              <a:rPr lang="es-ES" altLang="es-ES" sz="2000" b="1" dirty="0">
                <a:solidFill>
                  <a:schemeClr val="tx2"/>
                </a:solidFill>
              </a:rPr>
              <a:t>se incremente la productividad y se reduzcan tiempos y costes</a:t>
            </a:r>
            <a:r>
              <a:rPr lang="en-GB" altLang="es-ES" sz="2000" b="1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" name="Rectángulo redondeado 2"/>
          <p:cNvSpPr/>
          <p:nvPr/>
        </p:nvSpPr>
        <p:spPr>
          <a:xfrm>
            <a:off x="6120143" y="3413156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28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4" name="3 Flecha cuádruple"/>
          <p:cNvSpPr/>
          <p:nvPr/>
        </p:nvSpPr>
        <p:spPr>
          <a:xfrm>
            <a:off x="5774255" y="4757740"/>
            <a:ext cx="1910862" cy="1602000"/>
          </a:xfrm>
          <a:prstGeom prst="quadArrow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 sz="2000" dirty="0" err="1">
              <a:solidFill>
                <a:schemeClr val="bg1"/>
              </a:solidFill>
            </a:endParaRPr>
          </a:p>
        </p:txBody>
      </p:sp>
      <p:sp>
        <p:nvSpPr>
          <p:cNvPr id="5" name="4 Flecha cuádruple"/>
          <p:cNvSpPr/>
          <p:nvPr/>
        </p:nvSpPr>
        <p:spPr>
          <a:xfrm>
            <a:off x="5774255" y="3124096"/>
            <a:ext cx="1910862" cy="1602837"/>
          </a:xfrm>
          <a:prstGeom prst="quadArrow">
            <a:avLst/>
          </a:prstGeom>
          <a:solidFill>
            <a:srgbClr val="00868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ES" sz="2000" dirty="0" err="1">
              <a:solidFill>
                <a:schemeClr val="bg1"/>
              </a:solidFill>
            </a:endParaRPr>
          </a:p>
        </p:txBody>
      </p:sp>
      <p:sp>
        <p:nvSpPr>
          <p:cNvPr id="6" name="5 Flecha cuádruple"/>
          <p:cNvSpPr/>
          <p:nvPr/>
        </p:nvSpPr>
        <p:spPr>
          <a:xfrm>
            <a:off x="5774255" y="1497354"/>
            <a:ext cx="1910862" cy="1602837"/>
          </a:xfrm>
          <a:prstGeom prst="quadArrow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ES" sz="2000" dirty="0" err="1">
              <a:solidFill>
                <a:schemeClr val="bg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1475164" y="4821939"/>
            <a:ext cx="4195790" cy="1388088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 sz="2000">
              <a:solidFill>
                <a:schemeClr val="bg1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1475164" y="1609103"/>
            <a:ext cx="4195790" cy="1388088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ES" sz="2000">
              <a:solidFill>
                <a:schemeClr val="bg1"/>
              </a:solidFill>
            </a:endParaRPr>
          </a:p>
        </p:txBody>
      </p:sp>
      <p:sp>
        <p:nvSpPr>
          <p:cNvPr id="10" name="6 Rectángulo"/>
          <p:cNvSpPr>
            <a:spLocks noChangeArrowheads="1"/>
          </p:cNvSpPr>
          <p:nvPr/>
        </p:nvSpPr>
        <p:spPr bwMode="auto">
          <a:xfrm>
            <a:off x="1672669" y="1889085"/>
            <a:ext cx="2729943" cy="111825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Internet de las cosas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Conectividad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Robótica colaborativa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Fabricación aditiva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RFID</a:t>
            </a:r>
          </a:p>
        </p:txBody>
      </p:sp>
      <p:sp>
        <p:nvSpPr>
          <p:cNvPr id="11" name="5 Rectángulo"/>
          <p:cNvSpPr>
            <a:spLocks noChangeArrowheads="1"/>
          </p:cNvSpPr>
          <p:nvPr/>
        </p:nvSpPr>
        <p:spPr bwMode="auto">
          <a:xfrm>
            <a:off x="1532108" y="1594943"/>
            <a:ext cx="2372435" cy="38048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/>
          <a:p>
            <a:pPr eaLnBrk="1" hangingPunct="1"/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1. Integración vertical</a:t>
            </a:r>
          </a:p>
        </p:txBody>
      </p:sp>
      <p:pic>
        <p:nvPicPr>
          <p:cNvPr id="12" name="6 Imagen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0020" y="2051133"/>
            <a:ext cx="577738" cy="57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Rectángulo redondeado"/>
          <p:cNvSpPr/>
          <p:nvPr/>
        </p:nvSpPr>
        <p:spPr bwMode="auto">
          <a:xfrm>
            <a:off x="7742765" y="1596008"/>
            <a:ext cx="4337725" cy="139978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ES" sz="2000">
              <a:solidFill>
                <a:schemeClr val="bg1"/>
              </a:solidFill>
            </a:endParaRPr>
          </a:p>
        </p:txBody>
      </p:sp>
      <p:sp>
        <p:nvSpPr>
          <p:cNvPr id="14" name="12 Rectángulo"/>
          <p:cNvSpPr>
            <a:spLocks noChangeArrowheads="1"/>
          </p:cNvSpPr>
          <p:nvPr/>
        </p:nvSpPr>
        <p:spPr bwMode="auto">
          <a:xfrm>
            <a:off x="8609117" y="1897377"/>
            <a:ext cx="3315259" cy="111825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Redes de innovación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Redes de colaboración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Nuevos modelos de negocio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Nube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 err="1">
                <a:solidFill>
                  <a:schemeClr val="bg1"/>
                </a:solidFill>
                <a:cs typeface="Arial" charset="0"/>
              </a:rPr>
              <a:t>Ciberseguridad</a:t>
            </a:r>
            <a:endParaRPr lang="es-ES" altLang="es-ES" sz="20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5" name="11 Rectángulo"/>
          <p:cNvSpPr>
            <a:spLocks noChangeArrowheads="1"/>
          </p:cNvSpPr>
          <p:nvPr/>
        </p:nvSpPr>
        <p:spPr bwMode="auto">
          <a:xfrm>
            <a:off x="7773645" y="1588680"/>
            <a:ext cx="2662002" cy="38048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/>
          <a:p>
            <a:pPr eaLnBrk="1" hangingPunct="1"/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2. Integración horizontal</a:t>
            </a:r>
          </a:p>
        </p:txBody>
      </p:sp>
      <p:pic>
        <p:nvPicPr>
          <p:cNvPr id="16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627" y="2052019"/>
            <a:ext cx="632824" cy="57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20 Rectángulo redondeado"/>
          <p:cNvSpPr/>
          <p:nvPr/>
        </p:nvSpPr>
        <p:spPr bwMode="auto">
          <a:xfrm>
            <a:off x="1475164" y="3232611"/>
            <a:ext cx="4195790" cy="1388089"/>
          </a:xfrm>
          <a:prstGeom prst="roundRect">
            <a:avLst/>
          </a:prstGeom>
          <a:solidFill>
            <a:srgbClr val="00868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ES" sz="2000">
              <a:solidFill>
                <a:schemeClr val="bg1"/>
              </a:solidFill>
            </a:endParaRP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667160" y="3512768"/>
            <a:ext cx="2931686" cy="111825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Nuevos materiales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Uniones de materiales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Procesos superficiales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Eficiencia energética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Vehículos autónomos</a:t>
            </a:r>
          </a:p>
        </p:txBody>
      </p:sp>
      <p:sp>
        <p:nvSpPr>
          <p:cNvPr id="23" name="22 Rectángulo"/>
          <p:cNvSpPr>
            <a:spLocks noChangeArrowheads="1"/>
          </p:cNvSpPr>
          <p:nvPr/>
        </p:nvSpPr>
        <p:spPr bwMode="auto">
          <a:xfrm>
            <a:off x="1532108" y="3231068"/>
            <a:ext cx="3996662" cy="38048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/>
          <a:p>
            <a:pPr eaLnBrk="1" hangingPunct="1"/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3. Procesos de fabricación avanzados</a:t>
            </a:r>
          </a:p>
        </p:txBody>
      </p:sp>
      <p:pic>
        <p:nvPicPr>
          <p:cNvPr id="24" name="1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541" y="3702034"/>
            <a:ext cx="576024" cy="57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23 Rectángulo"/>
          <p:cNvSpPr>
            <a:spLocks noChangeArrowheads="1"/>
          </p:cNvSpPr>
          <p:nvPr/>
        </p:nvSpPr>
        <p:spPr bwMode="auto">
          <a:xfrm>
            <a:off x="1532108" y="4894405"/>
            <a:ext cx="1194805" cy="38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2000" b="1" dirty="0">
                <a:solidFill>
                  <a:schemeClr val="bg1"/>
                </a:solidFill>
                <a:latin typeface="+mn-lt"/>
              </a:rPr>
              <a:t>5. ORH 4.0</a:t>
            </a:r>
          </a:p>
        </p:txBody>
      </p:sp>
      <p:sp>
        <p:nvSpPr>
          <p:cNvPr id="26" name="21 Rectángulo"/>
          <p:cNvSpPr>
            <a:spLocks noChangeArrowheads="1"/>
          </p:cNvSpPr>
          <p:nvPr/>
        </p:nvSpPr>
        <p:spPr bwMode="auto">
          <a:xfrm>
            <a:off x="1680808" y="5188598"/>
            <a:ext cx="3159644" cy="91307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Organización del trabajo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Formación y adiestramiento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Gestión del conocimiento</a:t>
            </a:r>
          </a:p>
        </p:txBody>
      </p:sp>
      <p:pic>
        <p:nvPicPr>
          <p:cNvPr id="31" name="8 Imagen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37041" y="5184489"/>
            <a:ext cx="577592" cy="57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31 CuadroTexto"/>
          <p:cNvSpPr txBox="1"/>
          <p:nvPr/>
        </p:nvSpPr>
        <p:spPr>
          <a:xfrm>
            <a:off x="5914363" y="2051133"/>
            <a:ext cx="1676677" cy="489534"/>
          </a:xfrm>
          <a:prstGeom prst="rect">
            <a:avLst/>
          </a:prstGeom>
          <a:noFill/>
        </p:spPr>
        <p:txBody>
          <a:bodyPr wrap="none" tIns="90000" bIns="90000" rtlCol="0" anchor="t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INTEGRACIÓN</a:t>
            </a:r>
          </a:p>
        </p:txBody>
      </p:sp>
      <p:sp>
        <p:nvSpPr>
          <p:cNvPr id="33" name="32 CuadroTexto"/>
          <p:cNvSpPr txBox="1"/>
          <p:nvPr/>
        </p:nvSpPr>
        <p:spPr>
          <a:xfrm>
            <a:off x="6117463" y="5242879"/>
            <a:ext cx="1328312" cy="489534"/>
          </a:xfrm>
          <a:prstGeom prst="rect">
            <a:avLst/>
          </a:prstGeom>
          <a:noFill/>
        </p:spPr>
        <p:txBody>
          <a:bodyPr wrap="none" tIns="90000" bIns="90000" rtlCol="0" anchor="t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rgbClr val="000000"/>
                </a:solidFill>
                <a:latin typeface="Cambria" panose="02040503050406030204" pitchFamily="18" charset="0"/>
              </a:defRPr>
            </a:lvl1pPr>
          </a:lstStyle>
          <a:p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PERSONAS</a:t>
            </a:r>
          </a:p>
        </p:txBody>
      </p:sp>
      <p:sp>
        <p:nvSpPr>
          <p:cNvPr id="34" name="33 CuadroTexto"/>
          <p:cNvSpPr txBox="1"/>
          <p:nvPr/>
        </p:nvSpPr>
        <p:spPr>
          <a:xfrm>
            <a:off x="6045952" y="3676933"/>
            <a:ext cx="1365502" cy="489534"/>
          </a:xfrm>
          <a:prstGeom prst="rect">
            <a:avLst/>
          </a:prstGeom>
          <a:noFill/>
        </p:spPr>
        <p:txBody>
          <a:bodyPr wrap="none" tIns="90000" bIns="90000" rtlCol="0" anchor="t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rgbClr val="000000"/>
                </a:solidFill>
                <a:latin typeface="Cambria" panose="02040503050406030204" pitchFamily="18" charset="0"/>
              </a:defRPr>
            </a:lvl1pPr>
          </a:lstStyle>
          <a:p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EJECUCIÓN</a:t>
            </a:r>
          </a:p>
        </p:txBody>
      </p:sp>
      <p:sp>
        <p:nvSpPr>
          <p:cNvPr id="35" name="2 Título"/>
          <p:cNvSpPr txBox="1">
            <a:spLocks/>
          </p:cNvSpPr>
          <p:nvPr/>
        </p:nvSpPr>
        <p:spPr bwMode="auto">
          <a:xfrm rot="16200000">
            <a:off x="-1235599" y="3580629"/>
            <a:ext cx="4586058" cy="643004"/>
          </a:xfrm>
          <a:prstGeom prst="rect">
            <a:avLst/>
          </a:prstGeom>
          <a:noFill/>
          <a:ln w="952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>
            <a:defPPr>
              <a:defRPr lang="es-ES"/>
            </a:defPPr>
            <a:lvl1pPr>
              <a:defRPr sz="4000" b="1">
                <a:solidFill>
                  <a:schemeClr val="tx2"/>
                </a:solidFill>
                <a:latin typeface="Cambria" panose="020405030504060302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altLang="es-ES" sz="2400" dirty="0">
                <a:solidFill>
                  <a:srgbClr val="00868C"/>
                </a:solidFill>
                <a:latin typeface="+mn-lt"/>
              </a:rPr>
              <a:t>Modelo </a:t>
            </a:r>
            <a:r>
              <a:rPr lang="es-ES" altLang="es-ES" sz="2400" dirty="0" err="1">
                <a:solidFill>
                  <a:srgbClr val="00868C"/>
                </a:solidFill>
                <a:latin typeface="+mn-lt"/>
              </a:rPr>
              <a:t>Navantia</a:t>
            </a:r>
            <a:r>
              <a:rPr lang="es-ES" altLang="es-ES" sz="2400" dirty="0">
                <a:solidFill>
                  <a:srgbClr val="00868C"/>
                </a:solidFill>
                <a:latin typeface="+mn-lt"/>
              </a:rPr>
              <a:t> Astillero 4.0</a:t>
            </a:r>
          </a:p>
          <a:p>
            <a:r>
              <a:rPr lang="es-ES" altLang="es-ES" sz="2400" dirty="0">
                <a:solidFill>
                  <a:srgbClr val="00868C"/>
                </a:solidFill>
                <a:latin typeface="+mn-lt"/>
              </a:rPr>
              <a:t>Líneas de actuación</a:t>
            </a:r>
          </a:p>
        </p:txBody>
      </p:sp>
      <p:sp>
        <p:nvSpPr>
          <p:cNvPr id="37" name="36 Rectángulo redondeado"/>
          <p:cNvSpPr/>
          <p:nvPr/>
        </p:nvSpPr>
        <p:spPr bwMode="auto">
          <a:xfrm>
            <a:off x="7742765" y="3227656"/>
            <a:ext cx="4337725" cy="1388089"/>
          </a:xfrm>
          <a:prstGeom prst="roundRect">
            <a:avLst/>
          </a:prstGeom>
          <a:solidFill>
            <a:srgbClr val="00868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ES" sz="2000">
              <a:solidFill>
                <a:schemeClr val="bg1"/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 bwMode="auto">
          <a:xfrm>
            <a:off x="7797802" y="3107990"/>
            <a:ext cx="3856589" cy="329168"/>
          </a:xfrm>
          <a:prstGeom prst="round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endParaRPr lang="es-ES" sz="2000" b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9" name="8 Rectángulo"/>
          <p:cNvSpPr>
            <a:spLocks noChangeArrowheads="1"/>
          </p:cNvSpPr>
          <p:nvPr/>
        </p:nvSpPr>
        <p:spPr bwMode="auto">
          <a:xfrm>
            <a:off x="8764796" y="3600360"/>
            <a:ext cx="3315694" cy="91307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Arquitectura y estándares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Ingeniería de sistemas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Modelización y simulación 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Big data y analítica de datos </a:t>
            </a:r>
          </a:p>
        </p:txBody>
      </p:sp>
      <p:sp>
        <p:nvSpPr>
          <p:cNvPr id="40" name="7 Rectángulo"/>
          <p:cNvSpPr>
            <a:spLocks noChangeArrowheads="1"/>
          </p:cNvSpPr>
          <p:nvPr/>
        </p:nvSpPr>
        <p:spPr bwMode="auto">
          <a:xfrm>
            <a:off x="7773645" y="3257663"/>
            <a:ext cx="4059307" cy="38048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36000" tIns="36000" rIns="36000" bIns="36000">
            <a:spAutoFit/>
          </a:bodyPr>
          <a:lstStyle/>
          <a:p>
            <a:pPr eaLnBrk="1" hangingPunct="1"/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4. Análisis, modelización y simulación</a:t>
            </a:r>
          </a:p>
        </p:txBody>
      </p:sp>
      <p:pic>
        <p:nvPicPr>
          <p:cNvPr id="41" name="12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627" y="3702034"/>
            <a:ext cx="577524" cy="57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41 Rectángulo redondeado"/>
          <p:cNvSpPr/>
          <p:nvPr/>
        </p:nvSpPr>
        <p:spPr bwMode="auto">
          <a:xfrm>
            <a:off x="7742765" y="4821939"/>
            <a:ext cx="4337725" cy="1388088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2000">
              <a:solidFill>
                <a:schemeClr val="bg1"/>
              </a:solidFill>
            </a:endParaRPr>
          </a:p>
        </p:txBody>
      </p:sp>
      <p:sp>
        <p:nvSpPr>
          <p:cNvPr id="44" name="21 Rectángulo"/>
          <p:cNvSpPr>
            <a:spLocks noChangeArrowheads="1"/>
          </p:cNvSpPr>
          <p:nvPr/>
        </p:nvSpPr>
        <p:spPr bwMode="auto">
          <a:xfrm>
            <a:off x="8556217" y="5246699"/>
            <a:ext cx="3263975" cy="91307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PRL 4.0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Realidad virtual y aumentada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Teleoperación y movilidad</a:t>
            </a:r>
          </a:p>
        </p:txBody>
      </p:sp>
      <p:sp>
        <p:nvSpPr>
          <p:cNvPr id="45" name="23 Rectángulo"/>
          <p:cNvSpPr>
            <a:spLocks noChangeArrowheads="1"/>
          </p:cNvSpPr>
          <p:nvPr/>
        </p:nvSpPr>
        <p:spPr bwMode="auto">
          <a:xfrm>
            <a:off x="7773645" y="4834787"/>
            <a:ext cx="2925344" cy="38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/>
          <a:p>
            <a:pPr eaLnBrk="1" hangingPunct="1"/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6. Puesto de trabajo digital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627" y="5184489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60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4" name="3 Flecha cuádruple"/>
          <p:cNvSpPr/>
          <p:nvPr/>
        </p:nvSpPr>
        <p:spPr>
          <a:xfrm>
            <a:off x="5774255" y="4757740"/>
            <a:ext cx="1910862" cy="1602000"/>
          </a:xfrm>
          <a:prstGeom prst="quadArrow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 sz="2000" dirty="0" err="1">
              <a:solidFill>
                <a:schemeClr val="bg1"/>
              </a:solidFill>
            </a:endParaRPr>
          </a:p>
        </p:txBody>
      </p:sp>
      <p:sp>
        <p:nvSpPr>
          <p:cNvPr id="5" name="4 Flecha cuádruple"/>
          <p:cNvSpPr/>
          <p:nvPr/>
        </p:nvSpPr>
        <p:spPr>
          <a:xfrm>
            <a:off x="5774255" y="3124096"/>
            <a:ext cx="1910862" cy="1602837"/>
          </a:xfrm>
          <a:prstGeom prst="quadArrow">
            <a:avLst/>
          </a:prstGeom>
          <a:solidFill>
            <a:srgbClr val="00868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ES" sz="2000" dirty="0" err="1">
              <a:solidFill>
                <a:schemeClr val="bg1"/>
              </a:solidFill>
            </a:endParaRPr>
          </a:p>
        </p:txBody>
      </p:sp>
      <p:sp>
        <p:nvSpPr>
          <p:cNvPr id="6" name="5 Flecha cuádruple"/>
          <p:cNvSpPr/>
          <p:nvPr/>
        </p:nvSpPr>
        <p:spPr>
          <a:xfrm>
            <a:off x="5774255" y="1497354"/>
            <a:ext cx="1910862" cy="1602837"/>
          </a:xfrm>
          <a:prstGeom prst="quadArrow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ES" sz="2000" dirty="0" err="1">
              <a:solidFill>
                <a:schemeClr val="bg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1475164" y="4821939"/>
            <a:ext cx="4195790" cy="1388088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 sz="2000">
              <a:solidFill>
                <a:schemeClr val="bg1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1475164" y="1609103"/>
            <a:ext cx="4195790" cy="1388088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ES" sz="2000">
              <a:solidFill>
                <a:schemeClr val="bg1"/>
              </a:solidFill>
            </a:endParaRPr>
          </a:p>
        </p:txBody>
      </p:sp>
      <p:sp>
        <p:nvSpPr>
          <p:cNvPr id="10" name="6 Rectángulo"/>
          <p:cNvSpPr>
            <a:spLocks noChangeArrowheads="1"/>
          </p:cNvSpPr>
          <p:nvPr/>
        </p:nvSpPr>
        <p:spPr bwMode="auto">
          <a:xfrm>
            <a:off x="1672669" y="1889085"/>
            <a:ext cx="2729943" cy="111825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rgbClr val="FFFF00"/>
                </a:solidFill>
                <a:cs typeface="Arial" charset="0"/>
              </a:rPr>
              <a:t>Internet de las cosas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Conectividad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Robótica </a:t>
            </a:r>
            <a:r>
              <a:rPr lang="es-ES" altLang="es-E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colaborativa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Fabricación aditiva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RFID</a:t>
            </a:r>
          </a:p>
        </p:txBody>
      </p:sp>
      <p:sp>
        <p:nvSpPr>
          <p:cNvPr id="11" name="5 Rectángulo"/>
          <p:cNvSpPr>
            <a:spLocks noChangeArrowheads="1"/>
          </p:cNvSpPr>
          <p:nvPr/>
        </p:nvSpPr>
        <p:spPr bwMode="auto">
          <a:xfrm>
            <a:off x="1532108" y="1594943"/>
            <a:ext cx="2372435" cy="38048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/>
          <a:p>
            <a:pPr eaLnBrk="1" hangingPunct="1"/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1. Integración vertical</a:t>
            </a:r>
          </a:p>
        </p:txBody>
      </p:sp>
      <p:pic>
        <p:nvPicPr>
          <p:cNvPr id="12" name="6 Imagen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0020" y="2051133"/>
            <a:ext cx="577738" cy="57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Rectángulo redondeado"/>
          <p:cNvSpPr/>
          <p:nvPr/>
        </p:nvSpPr>
        <p:spPr bwMode="auto">
          <a:xfrm>
            <a:off x="7742765" y="1596008"/>
            <a:ext cx="4337725" cy="139978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ES" sz="2000">
              <a:solidFill>
                <a:schemeClr val="bg1"/>
              </a:solidFill>
            </a:endParaRPr>
          </a:p>
        </p:txBody>
      </p:sp>
      <p:sp>
        <p:nvSpPr>
          <p:cNvPr id="14" name="12 Rectángulo"/>
          <p:cNvSpPr>
            <a:spLocks noChangeArrowheads="1"/>
          </p:cNvSpPr>
          <p:nvPr/>
        </p:nvSpPr>
        <p:spPr bwMode="auto">
          <a:xfrm>
            <a:off x="8609117" y="1897377"/>
            <a:ext cx="3315259" cy="111825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Redes de innovación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Redes de colaboración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Nuevos modelos de negocio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charset="0"/>
              </a:rPr>
              <a:t>Nube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 err="1">
                <a:solidFill>
                  <a:srgbClr val="FFFF00"/>
                </a:solidFill>
                <a:cs typeface="Arial" charset="0"/>
              </a:rPr>
              <a:t>Ciberseguridad</a:t>
            </a:r>
            <a:endParaRPr lang="es-ES" altLang="es-ES" sz="2000" b="1" dirty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15" name="11 Rectángulo"/>
          <p:cNvSpPr>
            <a:spLocks noChangeArrowheads="1"/>
          </p:cNvSpPr>
          <p:nvPr/>
        </p:nvSpPr>
        <p:spPr bwMode="auto">
          <a:xfrm>
            <a:off x="7773645" y="1588680"/>
            <a:ext cx="2662002" cy="38048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/>
          <a:p>
            <a:pPr eaLnBrk="1" hangingPunct="1"/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2. Integración horizontal</a:t>
            </a:r>
          </a:p>
        </p:txBody>
      </p:sp>
      <p:pic>
        <p:nvPicPr>
          <p:cNvPr id="16" name="9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627" y="2052019"/>
            <a:ext cx="632824" cy="57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20 Rectángulo redondeado"/>
          <p:cNvSpPr/>
          <p:nvPr/>
        </p:nvSpPr>
        <p:spPr bwMode="auto">
          <a:xfrm>
            <a:off x="1475164" y="3232611"/>
            <a:ext cx="4195790" cy="1388089"/>
          </a:xfrm>
          <a:prstGeom prst="roundRect">
            <a:avLst/>
          </a:prstGeom>
          <a:solidFill>
            <a:srgbClr val="00868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ES" sz="2000">
              <a:solidFill>
                <a:schemeClr val="bg1"/>
              </a:solidFill>
            </a:endParaRP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667160" y="3512768"/>
            <a:ext cx="2931686" cy="111825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rgbClr val="00868C"/>
                </a:solidFill>
                <a:cs typeface="Arial" charset="0"/>
              </a:rPr>
              <a:t>Nuevos materiales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Uniones de materiales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rgbClr val="00868C"/>
                </a:solidFill>
                <a:cs typeface="Arial" charset="0"/>
              </a:rPr>
              <a:t>Procesos superficiales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rgbClr val="00868C"/>
                </a:solidFill>
                <a:cs typeface="Arial" charset="0"/>
              </a:rPr>
              <a:t>Eficiencia energética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rgbClr val="00868C"/>
                </a:solidFill>
                <a:cs typeface="Arial" charset="0"/>
              </a:rPr>
              <a:t>Vehículos autónomos</a:t>
            </a:r>
          </a:p>
        </p:txBody>
      </p:sp>
      <p:sp>
        <p:nvSpPr>
          <p:cNvPr id="23" name="22 Rectángulo"/>
          <p:cNvSpPr>
            <a:spLocks noChangeArrowheads="1"/>
          </p:cNvSpPr>
          <p:nvPr/>
        </p:nvSpPr>
        <p:spPr bwMode="auto">
          <a:xfrm>
            <a:off x="1532108" y="3231068"/>
            <a:ext cx="3996662" cy="38048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/>
          <a:p>
            <a:pPr eaLnBrk="1" hangingPunct="1"/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3. Procesos de fabricación avanzados</a:t>
            </a:r>
          </a:p>
        </p:txBody>
      </p:sp>
      <p:pic>
        <p:nvPicPr>
          <p:cNvPr id="24" name="1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541" y="3702034"/>
            <a:ext cx="576024" cy="57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23 Rectángulo"/>
          <p:cNvSpPr>
            <a:spLocks noChangeArrowheads="1"/>
          </p:cNvSpPr>
          <p:nvPr/>
        </p:nvSpPr>
        <p:spPr bwMode="auto">
          <a:xfrm>
            <a:off x="1532108" y="4894405"/>
            <a:ext cx="1194805" cy="38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ES" sz="2000" b="1" dirty="0">
                <a:solidFill>
                  <a:schemeClr val="bg1"/>
                </a:solidFill>
                <a:latin typeface="+mn-lt"/>
              </a:rPr>
              <a:t>5. ORH 4.0</a:t>
            </a:r>
          </a:p>
        </p:txBody>
      </p:sp>
      <p:sp>
        <p:nvSpPr>
          <p:cNvPr id="26" name="21 Rectángulo"/>
          <p:cNvSpPr>
            <a:spLocks noChangeArrowheads="1"/>
          </p:cNvSpPr>
          <p:nvPr/>
        </p:nvSpPr>
        <p:spPr bwMode="auto">
          <a:xfrm>
            <a:off x="1680808" y="5188598"/>
            <a:ext cx="3159644" cy="91307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rgbClr val="002060"/>
                </a:solidFill>
                <a:cs typeface="Arial" charset="0"/>
              </a:rPr>
              <a:t>Organización del trabajo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rgbClr val="002060"/>
                </a:solidFill>
                <a:cs typeface="Arial" charset="0"/>
              </a:rPr>
              <a:t>Formación y adiestramiento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rgbClr val="002060"/>
                </a:solidFill>
                <a:cs typeface="Arial" charset="0"/>
              </a:rPr>
              <a:t>Gestión del conocimiento</a:t>
            </a:r>
          </a:p>
        </p:txBody>
      </p:sp>
      <p:pic>
        <p:nvPicPr>
          <p:cNvPr id="31" name="8 Imagen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37041" y="5184489"/>
            <a:ext cx="577592" cy="57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31 CuadroTexto"/>
          <p:cNvSpPr txBox="1"/>
          <p:nvPr/>
        </p:nvSpPr>
        <p:spPr>
          <a:xfrm>
            <a:off x="5914363" y="2051133"/>
            <a:ext cx="1676677" cy="489534"/>
          </a:xfrm>
          <a:prstGeom prst="rect">
            <a:avLst/>
          </a:prstGeom>
          <a:noFill/>
        </p:spPr>
        <p:txBody>
          <a:bodyPr wrap="none" tIns="90000" bIns="90000" rtlCol="0" anchor="t">
            <a:spAutoFit/>
          </a:bodyPr>
          <a:lstStyle/>
          <a:p>
            <a:pPr algn="ctr"/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INTEGRACIÓN</a:t>
            </a:r>
          </a:p>
        </p:txBody>
      </p:sp>
      <p:sp>
        <p:nvSpPr>
          <p:cNvPr id="33" name="32 CuadroTexto"/>
          <p:cNvSpPr txBox="1"/>
          <p:nvPr/>
        </p:nvSpPr>
        <p:spPr>
          <a:xfrm>
            <a:off x="6117463" y="5242879"/>
            <a:ext cx="1328312" cy="489534"/>
          </a:xfrm>
          <a:prstGeom prst="rect">
            <a:avLst/>
          </a:prstGeom>
          <a:noFill/>
        </p:spPr>
        <p:txBody>
          <a:bodyPr wrap="none" tIns="90000" bIns="90000" rtlCol="0" anchor="t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rgbClr val="000000"/>
                </a:solidFill>
                <a:latin typeface="Cambria" panose="02040503050406030204" pitchFamily="18" charset="0"/>
              </a:defRPr>
            </a:lvl1pPr>
          </a:lstStyle>
          <a:p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PERSONAS</a:t>
            </a:r>
          </a:p>
        </p:txBody>
      </p:sp>
      <p:sp>
        <p:nvSpPr>
          <p:cNvPr id="34" name="33 CuadroTexto"/>
          <p:cNvSpPr txBox="1"/>
          <p:nvPr/>
        </p:nvSpPr>
        <p:spPr>
          <a:xfrm>
            <a:off x="6045952" y="3676933"/>
            <a:ext cx="1365502" cy="489534"/>
          </a:xfrm>
          <a:prstGeom prst="rect">
            <a:avLst/>
          </a:prstGeom>
          <a:noFill/>
        </p:spPr>
        <p:txBody>
          <a:bodyPr wrap="none" tIns="90000" bIns="90000" rtlCol="0" anchor="t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rgbClr val="000000"/>
                </a:solidFill>
                <a:latin typeface="Cambria" panose="02040503050406030204" pitchFamily="18" charset="0"/>
              </a:defRPr>
            </a:lvl1pPr>
          </a:lstStyle>
          <a:p>
            <a:r>
              <a:rPr lang="es-E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EJECUCIÓN</a:t>
            </a:r>
          </a:p>
        </p:txBody>
      </p:sp>
      <p:sp>
        <p:nvSpPr>
          <p:cNvPr id="35" name="2 Título"/>
          <p:cNvSpPr txBox="1">
            <a:spLocks/>
          </p:cNvSpPr>
          <p:nvPr/>
        </p:nvSpPr>
        <p:spPr bwMode="auto">
          <a:xfrm rot="16200000">
            <a:off x="-1235599" y="3580629"/>
            <a:ext cx="4586058" cy="643004"/>
          </a:xfrm>
          <a:prstGeom prst="rect">
            <a:avLst/>
          </a:prstGeom>
          <a:noFill/>
          <a:ln w="952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>
            <a:defPPr>
              <a:defRPr lang="es-ES"/>
            </a:defPPr>
            <a:lvl1pPr>
              <a:defRPr sz="4000" b="1">
                <a:solidFill>
                  <a:schemeClr val="tx2"/>
                </a:solidFill>
                <a:latin typeface="Cambria" panose="02040503050406030204" pitchFamily="18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s-ES" altLang="es-ES" sz="2400" dirty="0">
                <a:solidFill>
                  <a:srgbClr val="00868C"/>
                </a:solidFill>
                <a:latin typeface="+mn-lt"/>
              </a:rPr>
              <a:t>Modelo </a:t>
            </a:r>
            <a:r>
              <a:rPr lang="es-ES" altLang="es-ES" sz="2400" dirty="0" err="1">
                <a:solidFill>
                  <a:srgbClr val="00868C"/>
                </a:solidFill>
                <a:latin typeface="+mn-lt"/>
              </a:rPr>
              <a:t>Navantia</a:t>
            </a:r>
            <a:r>
              <a:rPr lang="es-ES" altLang="es-ES" sz="2400" dirty="0">
                <a:solidFill>
                  <a:srgbClr val="00868C"/>
                </a:solidFill>
                <a:latin typeface="+mn-lt"/>
              </a:rPr>
              <a:t> Astillero 4.0</a:t>
            </a:r>
          </a:p>
          <a:p>
            <a:r>
              <a:rPr lang="es-ES" altLang="es-ES" sz="2400" dirty="0">
                <a:solidFill>
                  <a:srgbClr val="00868C"/>
                </a:solidFill>
                <a:latin typeface="+mn-lt"/>
              </a:rPr>
              <a:t>Líneas de actuación</a:t>
            </a:r>
          </a:p>
        </p:txBody>
      </p:sp>
      <p:sp>
        <p:nvSpPr>
          <p:cNvPr id="37" name="36 Rectángulo redondeado"/>
          <p:cNvSpPr/>
          <p:nvPr/>
        </p:nvSpPr>
        <p:spPr bwMode="auto">
          <a:xfrm>
            <a:off x="7742765" y="3227656"/>
            <a:ext cx="4337725" cy="1388089"/>
          </a:xfrm>
          <a:prstGeom prst="roundRect">
            <a:avLst/>
          </a:prstGeom>
          <a:solidFill>
            <a:srgbClr val="00868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s-ES" sz="2000">
              <a:solidFill>
                <a:schemeClr val="bg1"/>
              </a:solidFill>
            </a:endParaRPr>
          </a:p>
        </p:txBody>
      </p:sp>
      <p:sp>
        <p:nvSpPr>
          <p:cNvPr id="38" name="37 Rectángulo redondeado"/>
          <p:cNvSpPr/>
          <p:nvPr/>
        </p:nvSpPr>
        <p:spPr bwMode="auto">
          <a:xfrm>
            <a:off x="7797802" y="3107990"/>
            <a:ext cx="3856589" cy="329168"/>
          </a:xfrm>
          <a:prstGeom prst="round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endParaRPr lang="es-ES" sz="2000" b="1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9" name="8 Rectángulo"/>
          <p:cNvSpPr>
            <a:spLocks noChangeArrowheads="1"/>
          </p:cNvSpPr>
          <p:nvPr/>
        </p:nvSpPr>
        <p:spPr bwMode="auto">
          <a:xfrm>
            <a:off x="8764796" y="3600360"/>
            <a:ext cx="3315694" cy="91307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rgbClr val="00868C"/>
                </a:solidFill>
                <a:cs typeface="Arial" charset="0"/>
              </a:rPr>
              <a:t>Arquitectura y estándares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rgbClr val="00868C"/>
                </a:solidFill>
                <a:cs typeface="Arial" charset="0"/>
              </a:rPr>
              <a:t>Ingeniería de sistemas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Modelización y simulación 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rgbClr val="FFFF00"/>
                </a:solidFill>
                <a:cs typeface="Arial" charset="0"/>
              </a:rPr>
              <a:t>Big data y </a:t>
            </a: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analítica de datos </a:t>
            </a:r>
          </a:p>
        </p:txBody>
      </p:sp>
      <p:sp>
        <p:nvSpPr>
          <p:cNvPr id="40" name="7 Rectángulo"/>
          <p:cNvSpPr>
            <a:spLocks noChangeArrowheads="1"/>
          </p:cNvSpPr>
          <p:nvPr/>
        </p:nvSpPr>
        <p:spPr bwMode="auto">
          <a:xfrm>
            <a:off x="7773645" y="3257663"/>
            <a:ext cx="4059307" cy="38048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36000" tIns="36000" rIns="36000" bIns="36000">
            <a:spAutoFit/>
          </a:bodyPr>
          <a:lstStyle/>
          <a:p>
            <a:pPr eaLnBrk="1" hangingPunct="1"/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4. Análisis, modelización y simulación</a:t>
            </a:r>
          </a:p>
        </p:txBody>
      </p:sp>
      <p:pic>
        <p:nvPicPr>
          <p:cNvPr id="41" name="12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627" y="3702034"/>
            <a:ext cx="577524" cy="57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41 Rectángulo redondeado"/>
          <p:cNvSpPr/>
          <p:nvPr/>
        </p:nvSpPr>
        <p:spPr bwMode="auto">
          <a:xfrm>
            <a:off x="7742765" y="4821939"/>
            <a:ext cx="4337725" cy="1388088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2000">
              <a:solidFill>
                <a:schemeClr val="bg1"/>
              </a:solidFill>
            </a:endParaRPr>
          </a:p>
        </p:txBody>
      </p:sp>
      <p:sp>
        <p:nvSpPr>
          <p:cNvPr id="44" name="21 Rectángulo"/>
          <p:cNvSpPr>
            <a:spLocks noChangeArrowheads="1"/>
          </p:cNvSpPr>
          <p:nvPr/>
        </p:nvSpPr>
        <p:spPr bwMode="auto">
          <a:xfrm>
            <a:off x="8556217" y="5246699"/>
            <a:ext cx="3524223" cy="707886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/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rgbClr val="002060"/>
                </a:solidFill>
                <a:cs typeface="Arial" charset="0"/>
              </a:rPr>
              <a:t>PRL 4.0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Realidad virtual y aumentada</a:t>
            </a:r>
          </a:p>
          <a:p>
            <a:pPr marL="342900" indent="-260350">
              <a:lnSpc>
                <a:spcPts val="1600"/>
              </a:lnSpc>
              <a:buFont typeface="+mj-lt"/>
              <a:buAutoNum type="arabicPeriod"/>
            </a:pPr>
            <a:r>
              <a:rPr lang="es-ES" altLang="es-ES" sz="2000" b="1" dirty="0">
                <a:solidFill>
                  <a:srgbClr val="002060"/>
                </a:solidFill>
                <a:cs typeface="Arial" charset="0"/>
              </a:rPr>
              <a:t>Teleoperación y movilidad</a:t>
            </a:r>
          </a:p>
        </p:txBody>
      </p:sp>
      <p:sp>
        <p:nvSpPr>
          <p:cNvPr id="45" name="23 Rectángulo"/>
          <p:cNvSpPr>
            <a:spLocks noChangeArrowheads="1"/>
          </p:cNvSpPr>
          <p:nvPr/>
        </p:nvSpPr>
        <p:spPr bwMode="auto">
          <a:xfrm>
            <a:off x="7773645" y="4834787"/>
            <a:ext cx="2925344" cy="38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 tIns="36000" rIns="36000" bIns="36000">
            <a:spAutoFit/>
          </a:bodyPr>
          <a:lstStyle/>
          <a:p>
            <a:pPr eaLnBrk="1" hangingPunct="1"/>
            <a:r>
              <a:rPr lang="es-ES" altLang="es-ES" sz="2000" b="1" dirty="0">
                <a:solidFill>
                  <a:schemeClr val="bg1"/>
                </a:solidFill>
                <a:cs typeface="Arial" charset="0"/>
              </a:rPr>
              <a:t>6. Puesto de trabajo digital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627" y="5184489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80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120130" y="1688457"/>
            <a:ext cx="3573625" cy="568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</a:rPr>
              <a:t>LÍNEAS DE INVESTIGACIÓN</a:t>
            </a: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731078" y="1688457"/>
            <a:ext cx="4320073" cy="568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</a:rPr>
              <a:t>ACTUACIONES</a:t>
            </a: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9088455" y="1688457"/>
            <a:ext cx="1968758" cy="568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</a:rPr>
              <a:t>LANZAMIENTO</a:t>
            </a: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730636" y="2281768"/>
            <a:ext cx="4320073" cy="2947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M&amp;S de procesos del Astillero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730636" y="2601534"/>
            <a:ext cx="4320073" cy="2947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Optimización de procesos (automoción)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730636" y="2921300"/>
            <a:ext cx="4320073" cy="2947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Robótica y automatización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30636" y="3241066"/>
            <a:ext cx="4320073" cy="294718"/>
          </a:xfrm>
          <a:prstGeom prst="rect">
            <a:avLst/>
          </a:prstGeom>
          <a:solidFill>
            <a:srgbClr val="B8E0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M&amp;S de procesos de eólica marina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4730636" y="3560832"/>
            <a:ext cx="4320073" cy="294718"/>
          </a:xfrm>
          <a:prstGeom prst="rect">
            <a:avLst/>
          </a:prstGeom>
          <a:solidFill>
            <a:srgbClr val="B8E0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Proyecto “tubo de cierre”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730636" y="3880598"/>
            <a:ext cx="4320073" cy="294718"/>
          </a:xfrm>
          <a:prstGeom prst="rect">
            <a:avLst/>
          </a:prstGeom>
          <a:solidFill>
            <a:srgbClr val="B8E0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Control estadístico de procesos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1119688" y="2281768"/>
            <a:ext cx="3573625" cy="189116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OPTIMIZACIÓN DE PROCESOS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9088013" y="2281768"/>
            <a:ext cx="1969200" cy="2947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Enero 2016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9088013" y="2601534"/>
            <a:ext cx="1969200" cy="2947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Enero 2016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9088013" y="2921300"/>
            <a:ext cx="1969200" cy="2947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Enero 2016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9088013" y="3241066"/>
            <a:ext cx="1969200" cy="294718"/>
          </a:xfrm>
          <a:prstGeom prst="rect">
            <a:avLst/>
          </a:prstGeom>
          <a:solidFill>
            <a:srgbClr val="B8E0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Abril 2016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9088013" y="3560832"/>
            <a:ext cx="1969200" cy="294718"/>
          </a:xfrm>
          <a:prstGeom prst="rect">
            <a:avLst/>
          </a:prstGeom>
          <a:solidFill>
            <a:srgbClr val="B8E0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Septiembre 2016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9088013" y="3880598"/>
            <a:ext cx="1969200" cy="294718"/>
          </a:xfrm>
          <a:prstGeom prst="rect">
            <a:avLst/>
          </a:prstGeom>
          <a:solidFill>
            <a:srgbClr val="B8E08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Octubre 2016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9088013" y="4200364"/>
            <a:ext cx="1969200" cy="2947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Enero 2016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9088013" y="4520130"/>
            <a:ext cx="1969200" cy="2947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Enero 2016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9088013" y="4839896"/>
            <a:ext cx="1969200" cy="2947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Enero 2016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9088013" y="5159662"/>
            <a:ext cx="1969200" cy="29471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Junio 2016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9088013" y="5479428"/>
            <a:ext cx="1969200" cy="294718"/>
          </a:xfrm>
          <a:prstGeom prst="rect">
            <a:avLst/>
          </a:prstGeom>
          <a:solidFill>
            <a:srgbClr val="FFD9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Septiembre 2016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4730636" y="4200364"/>
            <a:ext cx="4320073" cy="2947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Trazabilidad / Auto ID de tuberías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4730636" y="4520130"/>
            <a:ext cx="4320073" cy="2947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Info</a:t>
            </a:r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 planta y realidad aumentada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4730636" y="4839896"/>
            <a:ext cx="4320073" cy="2947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Sistema integral de gestión de la </a:t>
            </a:r>
            <a:r>
              <a:rPr lang="es-E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info</a:t>
            </a:r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4730636" y="5159662"/>
            <a:ext cx="4320073" cy="29471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Proyecto “sin cables”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1119688" y="4209442"/>
            <a:ext cx="3573625" cy="92625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TECNOLOGÍAS DE LA INFORMACIÓN Y COMUNICACIONES (</a:t>
            </a:r>
            <a:r>
              <a:rPr lang="es-ES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TICs</a:t>
            </a:r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1119688" y="5160533"/>
            <a:ext cx="3573625" cy="93493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TECNOLOGÍAS DISRUPTIVAS (F110)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4730636" y="5479428"/>
            <a:ext cx="4320073" cy="294718"/>
          </a:xfrm>
          <a:prstGeom prst="rect">
            <a:avLst/>
          </a:prstGeom>
          <a:solidFill>
            <a:srgbClr val="FFD9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Sistemas auto-reconfigurables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4730636" y="5799194"/>
            <a:ext cx="4320073" cy="294718"/>
          </a:xfrm>
          <a:prstGeom prst="rect">
            <a:avLst/>
          </a:prstGeom>
          <a:solidFill>
            <a:srgbClr val="FFD9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Proyecto “adhesivos”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9088013" y="5799194"/>
            <a:ext cx="1969200" cy="294718"/>
          </a:xfrm>
          <a:prstGeom prst="rect">
            <a:avLst/>
          </a:prstGeom>
          <a:solidFill>
            <a:srgbClr val="FFD9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Septiembre 2016</a:t>
            </a:r>
            <a:endParaRPr lang="es-E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8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 animBg="1"/>
      <p:bldP spid="17" grpId="0" animBg="1"/>
      <p:bldP spid="18" grpId="0" animBg="1"/>
      <p:bldP spid="22" grpId="0" animBg="1"/>
      <p:bldP spid="23" grpId="0" animBg="1"/>
      <p:bldP spid="27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06731" y="1669668"/>
            <a:ext cx="3759342" cy="568263"/>
          </a:xfrm>
          <a:prstGeom prst="rect">
            <a:avLst/>
          </a:prstGeom>
          <a:solidFill>
            <a:srgbClr val="008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LÍNEAS DE INVESTIGACIÓN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403377" y="1669668"/>
            <a:ext cx="4825749" cy="568263"/>
          </a:xfrm>
          <a:prstGeom prst="rect">
            <a:avLst/>
          </a:prstGeom>
          <a:solidFill>
            <a:srgbClr val="008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ACTUACIONES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9266430" y="1669668"/>
            <a:ext cx="2448000" cy="568263"/>
          </a:xfrm>
          <a:prstGeom prst="rect">
            <a:avLst/>
          </a:prstGeom>
          <a:solidFill>
            <a:srgbClr val="008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LANZAMIENTO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403377" y="2281768"/>
            <a:ext cx="4825749" cy="2947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M&amp;S de procesos del Astillero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4403377" y="2601534"/>
            <a:ext cx="4825749" cy="2947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Optimización de procesos (automoción)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403377" y="2921300"/>
            <a:ext cx="4825749" cy="2947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Robótica y automatización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403377" y="3241066"/>
            <a:ext cx="4825749" cy="294718"/>
          </a:xfrm>
          <a:prstGeom prst="rect">
            <a:avLst/>
          </a:prstGeom>
          <a:solidFill>
            <a:srgbClr val="0350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M&amp;S de procesos de eólica marina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4403377" y="3560832"/>
            <a:ext cx="4825749" cy="294718"/>
          </a:xfrm>
          <a:prstGeom prst="rect">
            <a:avLst/>
          </a:prstGeom>
          <a:solidFill>
            <a:srgbClr val="0350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Proyecto “tubo de cierre”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403377" y="3880598"/>
            <a:ext cx="4825749" cy="294718"/>
          </a:xfrm>
          <a:prstGeom prst="rect">
            <a:avLst/>
          </a:prstGeom>
          <a:solidFill>
            <a:srgbClr val="0350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Control estadístico de procesos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06731" y="2281768"/>
            <a:ext cx="3759342" cy="189116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OPTIMIZACIÓN DE PROCESOS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9266430" y="2281768"/>
            <a:ext cx="2448000" cy="2947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Enero 2016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9266430" y="2601534"/>
            <a:ext cx="2448000" cy="2947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Enero 2016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9266430" y="2921300"/>
            <a:ext cx="2448000" cy="2947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Enero 2016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9266430" y="3241066"/>
            <a:ext cx="2448000" cy="294718"/>
          </a:xfrm>
          <a:prstGeom prst="rect">
            <a:avLst/>
          </a:prstGeom>
          <a:solidFill>
            <a:srgbClr val="0350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Abril 2016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9266430" y="3560832"/>
            <a:ext cx="2448000" cy="294718"/>
          </a:xfrm>
          <a:prstGeom prst="rect">
            <a:avLst/>
          </a:prstGeom>
          <a:solidFill>
            <a:srgbClr val="0350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Septiembre 2016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9266430" y="3880598"/>
            <a:ext cx="2448000" cy="294718"/>
          </a:xfrm>
          <a:prstGeom prst="rect">
            <a:avLst/>
          </a:prstGeom>
          <a:solidFill>
            <a:srgbClr val="0350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Octubre 2016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9266430" y="4200364"/>
            <a:ext cx="2448000" cy="2947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Enero 2016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9266430" y="4520130"/>
            <a:ext cx="2448000" cy="2947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Enero 2016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9266430" y="4839896"/>
            <a:ext cx="2448000" cy="2947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Enero 2016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9266430" y="5159662"/>
            <a:ext cx="2448000" cy="29471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Junio 2016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9266430" y="5479428"/>
            <a:ext cx="2448000" cy="29471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Septiembre 2016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4403377" y="4200364"/>
            <a:ext cx="4825749" cy="2947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Trazabilidad / Auto ID de tuberías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4403377" y="4520130"/>
            <a:ext cx="4825749" cy="2947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err="1" smtClean="0">
                <a:solidFill>
                  <a:schemeClr val="bg1"/>
                </a:solidFill>
              </a:rPr>
              <a:t>Info</a:t>
            </a:r>
            <a:r>
              <a:rPr lang="es-ES" sz="2000" b="1" dirty="0" smtClean="0">
                <a:solidFill>
                  <a:schemeClr val="bg1"/>
                </a:solidFill>
              </a:rPr>
              <a:t>. </a:t>
            </a:r>
            <a:r>
              <a:rPr lang="es-ES" sz="2000" b="1" dirty="0">
                <a:solidFill>
                  <a:schemeClr val="bg1"/>
                </a:solidFill>
              </a:rPr>
              <a:t>e</a:t>
            </a:r>
            <a:r>
              <a:rPr lang="es-ES" sz="2000" b="1" dirty="0" smtClean="0">
                <a:solidFill>
                  <a:schemeClr val="bg1"/>
                </a:solidFill>
              </a:rPr>
              <a:t>n planta y realidad aumentada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4403377" y="4839896"/>
            <a:ext cx="4825749" cy="29471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Sistema integral de gestión de la </a:t>
            </a:r>
            <a:r>
              <a:rPr lang="es-ES" sz="2000" b="1" dirty="0" err="1" smtClean="0">
                <a:solidFill>
                  <a:schemeClr val="bg1"/>
                </a:solidFill>
              </a:rPr>
              <a:t>info</a:t>
            </a:r>
            <a:r>
              <a:rPr lang="es-ES" sz="2000" b="1" dirty="0" smtClean="0">
                <a:solidFill>
                  <a:schemeClr val="bg1"/>
                </a:solidFill>
              </a:rPr>
              <a:t>.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4403377" y="5159662"/>
            <a:ext cx="4825749" cy="29471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Proyecto “sin cables”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606731" y="4209442"/>
            <a:ext cx="3759342" cy="92625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TECNOLOGÍAS DE LA INFORMACIÓN Y COMUNICACIONES (</a:t>
            </a:r>
            <a:r>
              <a:rPr lang="es-ES" sz="2000" b="1" dirty="0" err="1" smtClean="0">
                <a:solidFill>
                  <a:schemeClr val="bg1"/>
                </a:solidFill>
              </a:rPr>
              <a:t>TICs</a:t>
            </a:r>
            <a:r>
              <a:rPr lang="es-ES" sz="2000" b="1" dirty="0" smtClean="0">
                <a:solidFill>
                  <a:schemeClr val="bg1"/>
                </a:solidFill>
              </a:rPr>
              <a:t>)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606731" y="5160533"/>
            <a:ext cx="3759342" cy="93493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TECNOLOGÍAS DISRUPTIVAS (F110)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4403377" y="5479428"/>
            <a:ext cx="4825749" cy="29471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Sistemas auto-reconfigurables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4403377" y="5799194"/>
            <a:ext cx="4825749" cy="29471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Proyecto “adhesivos”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9266430" y="5799194"/>
            <a:ext cx="2448000" cy="29471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Septiembre 2016</a:t>
            </a:r>
            <a:endParaRPr lang="es-E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92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 animBg="1"/>
      <p:bldP spid="17" grpId="0" animBg="1"/>
      <p:bldP spid="18" grpId="0" animBg="1"/>
      <p:bldP spid="22" grpId="0" animBg="1"/>
      <p:bldP spid="23" grpId="0" animBg="1"/>
      <p:bldP spid="27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/>
          <p:cNvSpPr txBox="1"/>
          <p:nvPr/>
        </p:nvSpPr>
        <p:spPr>
          <a:xfrm>
            <a:off x="621852" y="1668035"/>
            <a:ext cx="109087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>
                <a:solidFill>
                  <a:srgbClr val="00868C"/>
                </a:solidFill>
              </a:rPr>
              <a:t>Agenda de la Jornada</a:t>
            </a:r>
            <a:endParaRPr lang="es-ES" sz="2400" dirty="0" smtClean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endParaRPr lang="es-ES" sz="2400" dirty="0" smtClean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endParaRPr lang="es-ES" sz="2400" dirty="0" smtClean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r>
              <a:rPr lang="es-ES" sz="2400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 </a:t>
            </a:r>
            <a:endParaRPr lang="es-ES" sz="2400" dirty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52587"/>
              </p:ext>
            </p:extLst>
          </p:nvPr>
        </p:nvGraphicFramePr>
        <p:xfrm>
          <a:off x="621850" y="2168220"/>
          <a:ext cx="11421924" cy="39602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3354"/>
                <a:gridCol w="2189416"/>
                <a:gridCol w="2430571"/>
                <a:gridCol w="76153"/>
                <a:gridCol w="1104227"/>
                <a:gridCol w="2183311"/>
                <a:gridCol w="2354892"/>
              </a:tblGrid>
              <a:tr h="24930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HORARIO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PONENCIA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PONENTES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HORARIO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PONENCIA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PONENTES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2060"/>
                    </a:solidFill>
                  </a:tcPr>
                </a:tc>
              </a:tr>
              <a:tr h="15991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09:15 A 09:30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RECEPCIÓN DE </a:t>
                      </a:r>
                      <a:r>
                        <a:rPr lang="es-ES" sz="1200" u="none" strike="noStrike" dirty="0" smtClean="0">
                          <a:effectLst/>
                        </a:rPr>
                        <a:t>PARTICIPANTES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 hMerge="1">
                  <a:txBody>
                    <a:bodyPr/>
                    <a:lstStyle/>
                    <a:p>
                      <a:pPr algn="just" rtl="0" fontAlgn="ctr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11:50 A 12:20</a:t>
                      </a: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s-ES" sz="1200" u="none" strike="noStrike">
                          <a:effectLst/>
                        </a:rPr>
                        <a:t>“AUTO ID DE TUBERÍAS” E “INFORMACIÓN EN PLANTA Y REALIDAD AUMENTADA” 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506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>
                          <a:effectLst/>
                        </a:rPr>
                        <a:t>09:35 A 09:45</a:t>
                      </a:r>
                      <a:endParaRPr lang="es-ES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>
                          <a:effectLst/>
                        </a:rPr>
                        <a:t>BIENVENIDA E INTRODUCCIÓN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Carlos </a:t>
                      </a:r>
                      <a:r>
                        <a:rPr lang="es-ES" sz="1200" u="none" strike="noStrike" dirty="0" smtClean="0">
                          <a:effectLst/>
                        </a:rPr>
                        <a:t>Merino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>
                          <a:effectLst/>
                        </a:rPr>
                        <a:t>Auto ID de tuberías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 err="1">
                          <a:effectLst/>
                        </a:rPr>
                        <a:t>Tiago</a:t>
                      </a:r>
                      <a:r>
                        <a:rPr lang="es-ES" sz="1200" u="none" strike="noStrike" dirty="0">
                          <a:effectLst/>
                        </a:rPr>
                        <a:t> Fernández / Manuel Ángel Díaz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</a:tr>
              <a:tr h="305292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09:45 A 10:15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“MODELADO Y SIMULACIÓN” Y “OPTIMIZACIÓN DE PROCESOS”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Información en planta y </a:t>
                      </a:r>
                      <a:endParaRPr lang="es-ES" sz="1200" u="none" strike="noStrike" dirty="0" smtClean="0">
                        <a:effectLst/>
                      </a:endParaRPr>
                    </a:p>
                    <a:p>
                      <a:pPr algn="just" rtl="0" fontAlgn="ctr"/>
                      <a:r>
                        <a:rPr lang="es-ES" sz="1200" u="none" strike="noStrike" dirty="0" smtClean="0">
                          <a:effectLst/>
                        </a:rPr>
                        <a:t>realidad </a:t>
                      </a:r>
                      <a:r>
                        <a:rPr lang="es-ES" sz="1200" u="none" strike="noStrike" dirty="0">
                          <a:effectLst/>
                        </a:rPr>
                        <a:t>aumentada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pt-BR" sz="1200" u="none" strike="noStrike" dirty="0" smtClean="0">
                          <a:effectLst/>
                        </a:rPr>
                        <a:t>José </a:t>
                      </a:r>
                      <a:r>
                        <a:rPr lang="pt-BR" sz="1200" u="none" strike="noStrike" dirty="0">
                          <a:effectLst/>
                        </a:rPr>
                        <a:t>Antonio </a:t>
                      </a:r>
                      <a:r>
                        <a:rPr lang="pt-BR" sz="1200" u="none" strike="noStrike" dirty="0" smtClean="0">
                          <a:effectLst/>
                        </a:rPr>
                        <a:t>Becerra/ </a:t>
                      </a:r>
                      <a:r>
                        <a:rPr lang="pt-BR" sz="1200" u="none" strike="noStrike" dirty="0">
                          <a:effectLst/>
                        </a:rPr>
                        <a:t>Miguel Vilar / </a:t>
                      </a:r>
                      <a:r>
                        <a:rPr lang="pt-BR" sz="1200" u="none" strike="noStrike" dirty="0" smtClean="0">
                          <a:effectLst/>
                        </a:rPr>
                        <a:t>Sergio </a:t>
                      </a:r>
                      <a:r>
                        <a:rPr lang="pt-BR" sz="1200" u="none" strike="noStrike" dirty="0" err="1" smtClean="0">
                          <a:effectLst/>
                        </a:rPr>
                        <a:t>Ballesteros</a:t>
                      </a:r>
                      <a:r>
                        <a:rPr lang="pt-BR" sz="1200" u="none" strike="noStrike" dirty="0" smtClean="0">
                          <a:effectLst/>
                        </a:rPr>
                        <a:t> (Siemens)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</a:tr>
              <a:tr h="28397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M&amp;S de procesos del astillero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Alejandro </a:t>
                      </a:r>
                      <a:r>
                        <a:rPr lang="es-ES" sz="1200" u="none" strike="noStrike" dirty="0" smtClean="0">
                          <a:effectLst/>
                        </a:rPr>
                        <a:t>García </a:t>
                      </a:r>
                      <a:r>
                        <a:rPr lang="es-ES" sz="1200" u="none" strike="noStrike" dirty="0">
                          <a:effectLst/>
                        </a:rPr>
                        <a:t>del Valle / </a:t>
                      </a:r>
                      <a:endParaRPr lang="es-ES" sz="1200" u="none" strike="noStrike" dirty="0" smtClean="0">
                        <a:effectLst/>
                      </a:endParaRPr>
                    </a:p>
                    <a:p>
                      <a:pPr algn="just" rtl="0" fontAlgn="ctr"/>
                      <a:r>
                        <a:rPr lang="es-ES" sz="1200" u="none" strike="noStrike" dirty="0" smtClean="0">
                          <a:effectLst/>
                        </a:rPr>
                        <a:t>Rafael </a:t>
                      </a:r>
                      <a:r>
                        <a:rPr lang="es-ES" sz="1200" u="none" strike="noStrike" dirty="0">
                          <a:effectLst/>
                        </a:rPr>
                        <a:t>Morgade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12:25 A 12:55</a:t>
                      </a: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>
                          <a:effectLst/>
                        </a:rPr>
                        <a:t>PROYECTO “SIN CABLES”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 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</a:tr>
              <a:tr h="30529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Optimización de </a:t>
                      </a:r>
                      <a:r>
                        <a:rPr lang="es-ES" sz="1200" u="none" strike="noStrike" dirty="0" smtClean="0">
                          <a:effectLst/>
                        </a:rPr>
                        <a:t>procesos</a:t>
                      </a:r>
                    </a:p>
                    <a:p>
                      <a:pPr algn="just" rtl="0" fontAlgn="ctr"/>
                      <a:r>
                        <a:rPr lang="es-ES" sz="1200" u="none" strike="noStrike" dirty="0" smtClean="0">
                          <a:effectLst/>
                        </a:rPr>
                        <a:t>(</a:t>
                      </a:r>
                      <a:r>
                        <a:rPr lang="es-ES" sz="1200" u="none" strike="noStrike" dirty="0">
                          <a:effectLst/>
                        </a:rPr>
                        <a:t>automoción)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pt-BR" sz="1200" u="none" strike="noStrike" dirty="0">
                          <a:effectLst/>
                        </a:rPr>
                        <a:t>Diego Crespo / Rubén Miguel / </a:t>
                      </a:r>
                      <a:r>
                        <a:rPr lang="pt-BR" sz="1200" u="none" strike="noStrike" dirty="0" smtClean="0">
                          <a:effectLst/>
                        </a:rPr>
                        <a:t>Mª</a:t>
                      </a:r>
                      <a:r>
                        <a:rPr lang="pt-BR" sz="1200" u="none" strike="noStrike" baseline="0" dirty="0" smtClean="0">
                          <a:effectLst/>
                        </a:rPr>
                        <a:t> José Fernández (</a:t>
                      </a:r>
                      <a:r>
                        <a:rPr lang="pt-BR" sz="1200" u="none" strike="noStrike" dirty="0" smtClean="0">
                          <a:effectLst/>
                        </a:rPr>
                        <a:t>CTAG)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>
                          <a:effectLst/>
                        </a:rPr>
                        <a:t>Buque sin cables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Luis </a:t>
                      </a:r>
                      <a:r>
                        <a:rPr lang="es-ES" sz="1200" u="none" strike="noStrike" dirty="0" err="1">
                          <a:effectLst/>
                        </a:rPr>
                        <a:t>Castedo</a:t>
                      </a:r>
                      <a:r>
                        <a:rPr lang="es-ES" sz="1200" u="none" strike="noStrike" dirty="0">
                          <a:effectLst/>
                        </a:rPr>
                        <a:t> / Carlos Blanco / </a:t>
                      </a:r>
                      <a:endParaRPr lang="es-ES" sz="1200" u="none" strike="noStrike" dirty="0" smtClean="0">
                        <a:effectLst/>
                      </a:endParaRPr>
                    </a:p>
                    <a:p>
                      <a:pPr algn="just" rtl="0" fontAlgn="ctr"/>
                      <a:r>
                        <a:rPr lang="es-ES" sz="1200" u="none" strike="noStrike" dirty="0" smtClean="0">
                          <a:effectLst/>
                        </a:rPr>
                        <a:t>Fernando</a:t>
                      </a:r>
                      <a:r>
                        <a:rPr lang="es-ES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s-ES" sz="1200" u="none" strike="noStrike" baseline="0" dirty="0" err="1" smtClean="0">
                          <a:effectLst/>
                        </a:rPr>
                        <a:t>Obelleiro</a:t>
                      </a:r>
                      <a:r>
                        <a:rPr lang="es-ES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s-ES" sz="1200" u="none" strike="noStrike" dirty="0" smtClean="0">
                          <a:effectLst/>
                        </a:rPr>
                        <a:t>(</a:t>
                      </a:r>
                      <a:r>
                        <a:rPr lang="es-ES" sz="1200" u="none" strike="noStrike" dirty="0" err="1" smtClean="0">
                          <a:effectLst/>
                        </a:rPr>
                        <a:t>U.de</a:t>
                      </a:r>
                      <a:r>
                        <a:rPr lang="es-ES" sz="1200" u="none" strike="noStrike" dirty="0" smtClean="0">
                          <a:effectLst/>
                        </a:rPr>
                        <a:t> </a:t>
                      </a:r>
                      <a:r>
                        <a:rPr lang="es-ES" sz="1200" u="none" strike="noStrike" dirty="0">
                          <a:effectLst/>
                        </a:rPr>
                        <a:t>Vigo)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</a:tr>
              <a:tr h="3052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10:20 A 10:35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ROBÓTICA Y AUTOMATIZACIÓN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>
                          <a:effectLst/>
                        </a:rPr>
                        <a:t>Francisco Bellas / José Antonio Patiño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Mejora y optimización </a:t>
                      </a:r>
                      <a:r>
                        <a:rPr lang="es-ES" sz="1200" u="none" strike="noStrike" dirty="0" smtClean="0">
                          <a:effectLst/>
                        </a:rPr>
                        <a:t>del </a:t>
                      </a:r>
                    </a:p>
                    <a:p>
                      <a:pPr algn="just" rtl="0" fontAlgn="ctr"/>
                      <a:r>
                        <a:rPr lang="es-ES" sz="1200" u="none" strike="noStrike" dirty="0" smtClean="0">
                          <a:effectLst/>
                        </a:rPr>
                        <a:t>sistema </a:t>
                      </a:r>
                      <a:r>
                        <a:rPr lang="es-ES" sz="1200" u="none" strike="noStrike" dirty="0">
                          <a:effectLst/>
                        </a:rPr>
                        <a:t>eléctrico de un buque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José L. Calvo / Carlos Blanco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</a:tr>
              <a:tr h="28397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10:40 A 10:55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pt-BR" sz="1200" u="none" strike="noStrike" dirty="0">
                          <a:effectLst/>
                        </a:rPr>
                        <a:t>M&amp;S DE PROCESOS DE </a:t>
                      </a:r>
                      <a:endParaRPr lang="pt-BR" sz="1200" u="none" strike="noStrike" dirty="0" smtClean="0">
                        <a:effectLst/>
                      </a:endParaRPr>
                    </a:p>
                    <a:p>
                      <a:pPr algn="just" rtl="0" fontAlgn="ctr"/>
                      <a:r>
                        <a:rPr lang="pt-BR" sz="1200" u="none" strike="noStrike" dirty="0" smtClean="0">
                          <a:effectLst/>
                        </a:rPr>
                        <a:t>EÓLICA </a:t>
                      </a:r>
                      <a:r>
                        <a:rPr lang="pt-BR" sz="1200" u="none" strike="noStrike" dirty="0">
                          <a:effectLst/>
                        </a:rPr>
                        <a:t>MARINA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>
                          <a:effectLst/>
                        </a:rPr>
                        <a:t>Adolfo Lamas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13:00 A 13:10</a:t>
                      </a: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SISTEMAS </a:t>
                      </a:r>
                      <a:endParaRPr lang="es-ES" sz="1200" u="none" strike="noStrike" dirty="0" smtClean="0">
                        <a:effectLst/>
                      </a:endParaRPr>
                    </a:p>
                    <a:p>
                      <a:pPr algn="just" rtl="0" fontAlgn="ctr"/>
                      <a:r>
                        <a:rPr lang="es-ES" sz="1200" u="none" strike="noStrike" dirty="0" smtClean="0">
                          <a:effectLst/>
                        </a:rPr>
                        <a:t>AUTO-RECONFIGURABLES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>
                          <a:effectLst/>
                        </a:rPr>
                        <a:t>Vicente Díaz / Carlos García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</a:tr>
              <a:tr h="3052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11:00 A 11:10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TUBO DE CIERRE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Francisco Bellas / Javier Vilar / SCIO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13:15 A 13:25</a:t>
                      </a: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UTILIZACIÓN DE ADHESIVOS </a:t>
                      </a:r>
                      <a:r>
                        <a:rPr lang="es-ES" sz="1200" u="none" strike="noStrike" dirty="0" smtClean="0">
                          <a:effectLst/>
                        </a:rPr>
                        <a:t>EN</a:t>
                      </a:r>
                    </a:p>
                    <a:p>
                      <a:pPr algn="just" rtl="0" fontAlgn="ctr"/>
                      <a:r>
                        <a:rPr lang="es-ES" sz="1200" u="none" strike="noStrike" dirty="0" smtClean="0">
                          <a:effectLst/>
                        </a:rPr>
                        <a:t>LA </a:t>
                      </a:r>
                      <a:r>
                        <a:rPr lang="es-ES" sz="1200" u="none" strike="noStrike" dirty="0">
                          <a:effectLst/>
                        </a:rPr>
                        <a:t>CONSTRUCCIÓN NAVAL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>
                          <a:effectLst/>
                        </a:rPr>
                        <a:t>Ramón Artiaga / Antonio Tejedor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</a:tr>
              <a:tr h="3052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11:15 A 11:25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CONTROL ESTADÍSTICO </a:t>
                      </a:r>
                      <a:r>
                        <a:rPr lang="es-ES" sz="1200" u="none" strike="noStrike" dirty="0" smtClean="0">
                          <a:effectLst/>
                        </a:rPr>
                        <a:t>DE </a:t>
                      </a:r>
                    </a:p>
                    <a:p>
                      <a:pPr algn="just" rtl="0" fontAlgn="ctr"/>
                      <a:r>
                        <a:rPr lang="es-ES" sz="1200" u="none" strike="noStrike" dirty="0" smtClean="0">
                          <a:effectLst/>
                        </a:rPr>
                        <a:t>PROCESOS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Ricardo Cao / Álvaro </a:t>
                      </a:r>
                      <a:r>
                        <a:rPr lang="es-ES" sz="1200" u="none" strike="noStrike" dirty="0" err="1">
                          <a:effectLst/>
                        </a:rPr>
                        <a:t>Brage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13:30 A 13:45</a:t>
                      </a: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SISTEMA INTEGRAL DE </a:t>
                      </a:r>
                      <a:endParaRPr lang="es-ES" sz="1200" u="none" strike="noStrike" dirty="0" smtClean="0">
                        <a:effectLst/>
                      </a:endParaRPr>
                    </a:p>
                    <a:p>
                      <a:pPr algn="just" rtl="0" fontAlgn="ctr"/>
                      <a:r>
                        <a:rPr lang="es-ES" sz="1200" u="none" strike="noStrike" dirty="0" smtClean="0">
                          <a:effectLst/>
                        </a:rPr>
                        <a:t>GESTIÓN </a:t>
                      </a:r>
                      <a:r>
                        <a:rPr lang="es-ES" sz="1200" u="none" strike="noStrike" dirty="0">
                          <a:effectLst/>
                        </a:rPr>
                        <a:t>DE LA INFORMACIÓN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>
                          <a:effectLst/>
                        </a:rPr>
                        <a:t>Vicente Díaz / Miguel Vilar</a:t>
                      </a:r>
                      <a:endParaRPr lang="es-E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</a:tr>
              <a:tr h="3052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11:25 A </a:t>
                      </a:r>
                      <a:r>
                        <a:rPr lang="es-ES" sz="1200" u="none" strike="noStrike" dirty="0" smtClean="0">
                          <a:effectLst/>
                        </a:rPr>
                        <a:t>11:50</a:t>
                      </a: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DESCANSO / CAFÉ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ES" sz="12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13:50 A 14:15</a:t>
                      </a: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>
                          <a:effectLst/>
                        </a:rPr>
                        <a:t>UMI UDC – NAVANTIA. </a:t>
                      </a:r>
                      <a:endParaRPr lang="es-ES" sz="1200" u="none" strike="noStrike" dirty="0" smtClean="0">
                        <a:effectLst/>
                      </a:endParaRPr>
                    </a:p>
                    <a:p>
                      <a:pPr algn="just" rtl="0" fontAlgn="ctr"/>
                      <a:r>
                        <a:rPr lang="es-ES" sz="1200" u="none" strike="noStrike" dirty="0" smtClean="0">
                          <a:effectLst/>
                        </a:rPr>
                        <a:t>EL </a:t>
                      </a:r>
                      <a:r>
                        <a:rPr lang="es-ES" sz="1200" u="none" strike="noStrike" dirty="0">
                          <a:effectLst/>
                        </a:rPr>
                        <a:t>ASTILLERO DEL FUTURO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ES" sz="1200" u="none" strike="noStrike" dirty="0" smtClean="0">
                          <a:effectLst/>
                        </a:rPr>
                        <a:t>Daniel </a:t>
                      </a:r>
                      <a:r>
                        <a:rPr lang="es-ES" sz="1200" u="none" strike="noStrike" dirty="0">
                          <a:effectLst/>
                        </a:rPr>
                        <a:t>Pena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</a:tr>
              <a:tr h="155069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 smtClean="0">
                          <a:effectLst/>
                        </a:rPr>
                        <a:t> </a:t>
                      </a:r>
                      <a:endParaRPr lang="es-ES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2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14:15 A 14:30</a:t>
                      </a:r>
                      <a:endParaRPr lang="es-ES" sz="12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>
                    <a:solidFill>
                      <a:srgbClr val="00868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 smtClean="0">
                          <a:effectLst/>
                        </a:rPr>
                        <a:t>ACTO DE CLAUSURA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46" marR="4846" marT="4846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342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2"/>
          <p:cNvSpPr txBox="1"/>
          <p:nvPr/>
        </p:nvSpPr>
        <p:spPr>
          <a:xfrm>
            <a:off x="0" y="3143032"/>
            <a:ext cx="121920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s-ES" sz="3200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BIENVENIDA E INTRODUCCIÓN</a:t>
            </a:r>
            <a:endParaRPr lang="en-AU" sz="3200" dirty="0">
              <a:solidFill>
                <a:srgbClr val="0086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80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12698"/>
            <a:ext cx="12192000" cy="3447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AU" sz="9600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  <a:p>
            <a:pPr algn="ctr"/>
            <a:r>
              <a:rPr lang="en-AU" sz="2903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en-AU" sz="28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VUESTRA ATENCIÓN</a:t>
            </a:r>
          </a:p>
          <a:p>
            <a:pPr algn="ctr"/>
            <a:endParaRPr lang="en-AU" sz="3200" dirty="0" smtClean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320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n-AU" sz="3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PUEDEN ENVIAR PREGUNTAS </a:t>
            </a:r>
            <a:r>
              <a:rPr lang="en-AU" sz="320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AU" sz="32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uadi.eps@udc.es</a:t>
            </a:r>
            <a:endParaRPr lang="en-AU" sz="2903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AU" sz="2903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67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2"/>
          <p:cNvSpPr txBox="1"/>
          <p:nvPr/>
        </p:nvSpPr>
        <p:spPr>
          <a:xfrm>
            <a:off x="984251" y="2345446"/>
            <a:ext cx="10569869" cy="21852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spcAft>
                <a:spcPts val="2400"/>
              </a:spcAft>
            </a:pPr>
            <a:r>
              <a:rPr lang="en-AU" sz="3200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AU" sz="3200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BIENVENIDA</a:t>
            </a:r>
            <a:endParaRPr lang="en-AU" sz="3200" dirty="0">
              <a:solidFill>
                <a:srgbClr val="0086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spcAft>
                <a:spcPts val="2400"/>
              </a:spcAft>
            </a:pPr>
            <a:r>
              <a:rPr lang="en-AU" sz="3200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AU" sz="3200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endParaRPr lang="en-AU" sz="3200" dirty="0">
              <a:solidFill>
                <a:srgbClr val="0086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spcAft>
                <a:spcPts val="2400"/>
              </a:spcAft>
            </a:pPr>
            <a:endParaRPr lang="en-AU" sz="3200" dirty="0">
              <a:solidFill>
                <a:srgbClr val="0086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45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2"/>
          <p:cNvSpPr txBox="1"/>
          <p:nvPr/>
        </p:nvSpPr>
        <p:spPr>
          <a:xfrm>
            <a:off x="982663" y="3136612"/>
            <a:ext cx="1058766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spcAft>
                <a:spcPts val="2400"/>
              </a:spcAft>
            </a:pPr>
            <a:r>
              <a:rPr lang="en-AU" sz="3200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AU" sz="3200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BIENVENIDA</a:t>
            </a:r>
            <a:endParaRPr lang="en-AU" sz="3200" dirty="0">
              <a:solidFill>
                <a:srgbClr val="0086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69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9373" y="1787323"/>
            <a:ext cx="109087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0868C"/>
                </a:solidFill>
              </a:rPr>
              <a:t>1ª Jornada ASTILLERO 4.0 – EL ASTILLERO DEL FUTURO </a:t>
            </a:r>
          </a:p>
          <a:p>
            <a:pPr algn="just"/>
            <a:endParaRPr lang="es-ES" sz="2400" b="1" dirty="0" smtClean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r>
              <a:rPr lang="es-ES" sz="2400" b="1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La UDC y Navantia agradecen el interés suscitado por la celebración de esta Jornada y por el apoyo continuo recibido de la Xunta de Galicia en general y de la GAIN en particular, tanto en la puesta en marcha, como en el desarrollo de la Unidad Mixta de Investigación (UMI) “El Astillero del Futuro”.</a:t>
            </a:r>
          </a:p>
          <a:p>
            <a:pPr algn="just"/>
            <a:endParaRPr lang="es-ES" sz="2400" b="1" dirty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r>
              <a:rPr lang="es-ES" sz="2400" b="1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Igualmente, queremos mostrar nuestro agradecimiento a nuestros colaboradores en la UMI: </a:t>
            </a:r>
            <a:r>
              <a:rPr lang="es-ES" sz="2400" b="1" dirty="0" smtClean="0">
                <a:solidFill>
                  <a:srgbClr val="00868C"/>
                </a:solidFill>
                <a:ea typeface="Tahoma" pitchFamily="34" charset="0"/>
                <a:cs typeface="Tahoma" pitchFamily="34" charset="0"/>
              </a:rPr>
              <a:t>CTAG, Siemens, Universidad de Vigo y SCIO</a:t>
            </a:r>
            <a:r>
              <a:rPr lang="es-ES" sz="2400" b="1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, por su apoyo y presencia en esta Jornada.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BIENVENIDA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2"/>
          <p:cNvSpPr txBox="1"/>
          <p:nvPr/>
        </p:nvSpPr>
        <p:spPr>
          <a:xfrm>
            <a:off x="982663" y="3136612"/>
            <a:ext cx="1058766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spcAft>
                <a:spcPts val="2400"/>
              </a:spcAft>
            </a:pPr>
            <a:r>
              <a:rPr lang="en-AU" sz="3200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AU" sz="3200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endParaRPr lang="en-AU" sz="3200" dirty="0">
              <a:solidFill>
                <a:srgbClr val="0086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39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 </a:t>
            </a:r>
            <a:endParaRPr lang="en-AU" sz="2800" b="1" dirty="0">
              <a:solidFill>
                <a:srgbClr val="00868C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621852" y="1668035"/>
            <a:ext cx="109087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 smtClean="0">
                <a:solidFill>
                  <a:srgbClr val="00868C"/>
                </a:solidFill>
              </a:rPr>
              <a:t>Antecedentes</a:t>
            </a:r>
            <a:endParaRPr lang="es-ES" sz="2400" dirty="0" smtClean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endParaRPr lang="es-ES" sz="2400" dirty="0" smtClean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endParaRPr lang="es-ES" sz="2400" dirty="0" smtClean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r>
              <a:rPr lang="es-ES" sz="2400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 </a:t>
            </a:r>
            <a:endParaRPr lang="es-ES" sz="2400" dirty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2" descr="BIW aeri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369915" y="2080551"/>
            <a:ext cx="4051835" cy="156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830" y="2080551"/>
            <a:ext cx="3621409" cy="156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Imagen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69915" y="4064093"/>
            <a:ext cx="4051833" cy="199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1 CuadroTexto"/>
          <p:cNvSpPr txBox="1"/>
          <p:nvPr/>
        </p:nvSpPr>
        <p:spPr>
          <a:xfrm>
            <a:off x="2369914" y="3554501"/>
            <a:ext cx="4051835" cy="344128"/>
          </a:xfrm>
          <a:prstGeom prst="rect">
            <a:avLst/>
          </a:prstGeom>
          <a:solidFill>
            <a:srgbClr val="002060"/>
          </a:solidFill>
        </p:spPr>
        <p:txBody>
          <a:bodyPr wrap="square" tIns="0" bIns="36000" rtlCol="0" anchor="t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Bath </a:t>
            </a:r>
            <a:r>
              <a:rPr lang="es-ES" sz="2000" b="1" dirty="0" err="1" smtClean="0">
                <a:solidFill>
                  <a:schemeClr val="bg1"/>
                </a:solidFill>
              </a:rPr>
              <a:t>Iron</a:t>
            </a:r>
            <a:r>
              <a:rPr lang="es-ES" sz="2000" b="1" dirty="0" smtClean="0">
                <a:solidFill>
                  <a:schemeClr val="bg1"/>
                </a:solidFill>
              </a:rPr>
              <a:t> Works, EE. UU.</a:t>
            </a:r>
          </a:p>
        </p:txBody>
      </p:sp>
      <p:sp>
        <p:nvSpPr>
          <p:cNvPr id="10" name="7 CuadroTexto"/>
          <p:cNvSpPr txBox="1"/>
          <p:nvPr/>
        </p:nvSpPr>
        <p:spPr>
          <a:xfrm>
            <a:off x="6599831" y="3558925"/>
            <a:ext cx="3621409" cy="344128"/>
          </a:xfrm>
          <a:prstGeom prst="rect">
            <a:avLst/>
          </a:prstGeom>
          <a:solidFill>
            <a:srgbClr val="002060"/>
          </a:solidFill>
        </p:spPr>
        <p:txBody>
          <a:bodyPr wrap="square" tIns="0" bIns="36000" rtlCol="0" anchor="t">
            <a:spAutoFit/>
          </a:bodyPr>
          <a:lstStyle>
            <a:defPPr>
              <a:defRPr lang="es-ES"/>
            </a:defPPr>
            <a:lvl1pPr algn="ctr">
              <a:defRPr sz="1400" b="1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r>
              <a:rPr lang="es-ES" sz="2000" dirty="0">
                <a:latin typeface="+mn-lt"/>
              </a:rPr>
              <a:t>Meyer Werft, Alemania</a:t>
            </a:r>
          </a:p>
        </p:txBody>
      </p:sp>
      <p:sp>
        <p:nvSpPr>
          <p:cNvPr id="11" name="8 CuadroTexto"/>
          <p:cNvSpPr txBox="1"/>
          <p:nvPr/>
        </p:nvSpPr>
        <p:spPr>
          <a:xfrm>
            <a:off x="2369914" y="5859854"/>
            <a:ext cx="4051834" cy="344128"/>
          </a:xfrm>
          <a:prstGeom prst="rect">
            <a:avLst/>
          </a:prstGeom>
          <a:solidFill>
            <a:srgbClr val="002060"/>
          </a:solidFill>
        </p:spPr>
        <p:txBody>
          <a:bodyPr wrap="square" tIns="0" bIns="36000" rtlCol="0" anchor="t">
            <a:spAutoFit/>
          </a:bodyPr>
          <a:lstStyle>
            <a:defPPr>
              <a:defRPr lang="es-ES"/>
            </a:defPPr>
            <a:lvl1pPr algn="ctr">
              <a:defRPr sz="1400" b="1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r>
              <a:rPr lang="es-ES" sz="2000" dirty="0">
                <a:latin typeface="+mn-lt"/>
              </a:rPr>
              <a:t>Daewoo SME, Corea del Sur</a:t>
            </a:r>
          </a:p>
        </p:txBody>
      </p:sp>
      <p:pic>
        <p:nvPicPr>
          <p:cNvPr id="12" name="Picture 5" descr="C:\Users\arecaman\Desktop\Fotos BB China JECKU\IMG_20151104_11081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7" b="24458"/>
          <a:stretch/>
        </p:blipFill>
        <p:spPr bwMode="auto">
          <a:xfrm>
            <a:off x="6599830" y="4057800"/>
            <a:ext cx="3621409" cy="195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6599830" y="5859854"/>
            <a:ext cx="3621409" cy="344128"/>
          </a:xfrm>
          <a:prstGeom prst="rect">
            <a:avLst/>
          </a:prstGeom>
          <a:solidFill>
            <a:srgbClr val="002060"/>
          </a:solidFill>
        </p:spPr>
        <p:txBody>
          <a:bodyPr wrap="square" tIns="0" bIns="36000" rtlCol="0" anchor="t">
            <a:spAutoFit/>
          </a:bodyPr>
          <a:lstStyle>
            <a:defPPr>
              <a:defRPr lang="es-ES"/>
            </a:defPPr>
            <a:lvl1pPr algn="ctr">
              <a:defRPr sz="1400" b="1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r>
              <a:rPr lang="es-ES" sz="2000" dirty="0">
                <a:latin typeface="+mn-lt"/>
              </a:rPr>
              <a:t>COSCO, China</a:t>
            </a:r>
          </a:p>
        </p:txBody>
      </p:sp>
      <p:sp>
        <p:nvSpPr>
          <p:cNvPr id="2" name="1 Rectángulo redondeado"/>
          <p:cNvSpPr/>
          <p:nvPr/>
        </p:nvSpPr>
        <p:spPr>
          <a:xfrm>
            <a:off x="4303776" y="2862917"/>
            <a:ext cx="4328160" cy="2038267"/>
          </a:xfrm>
          <a:prstGeom prst="roundRect">
            <a:avLst/>
          </a:prstGeom>
          <a:solidFill>
            <a:srgbClr val="EBEEF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>
                <a:solidFill>
                  <a:schemeClr val="tx2"/>
                </a:solidFill>
              </a:rPr>
              <a:t>Tenemos los mejores productos, pero…</a:t>
            </a:r>
            <a:endParaRPr lang="es-E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671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7" name="3 Rectángulo redondeado"/>
          <p:cNvSpPr/>
          <p:nvPr/>
        </p:nvSpPr>
        <p:spPr>
          <a:xfrm>
            <a:off x="621852" y="1879237"/>
            <a:ext cx="6582829" cy="1157639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n-GB" sz="4000" b="1" dirty="0">
                <a:solidFill>
                  <a:schemeClr val="tx2"/>
                </a:solidFill>
              </a:rPr>
              <a:t>Houston, </a:t>
            </a:r>
          </a:p>
          <a:p>
            <a:pPr algn="ctr"/>
            <a:r>
              <a:rPr lang="en-GB" sz="4000" b="1" dirty="0">
                <a:solidFill>
                  <a:schemeClr val="tx2"/>
                </a:solidFill>
              </a:rPr>
              <a:t>we’ve had a problem!</a:t>
            </a:r>
          </a:p>
        </p:txBody>
      </p:sp>
      <p:pic>
        <p:nvPicPr>
          <p:cNvPr id="5" name="Picture 2" descr="A photo of the Gold Team in Mission Contr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693" y="2108336"/>
            <a:ext cx="4946470" cy="380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Elipse"/>
          <p:cNvSpPr/>
          <p:nvPr/>
        </p:nvSpPr>
        <p:spPr>
          <a:xfrm>
            <a:off x="2587351" y="3945522"/>
            <a:ext cx="2651829" cy="1449368"/>
          </a:xfrm>
          <a:prstGeom prst="ellipse">
            <a:avLst/>
          </a:prstGeom>
          <a:solidFill>
            <a:srgbClr val="EBEEF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tx2"/>
                </a:solidFill>
              </a:rPr>
              <a:t>Procesos!</a:t>
            </a:r>
            <a:endParaRPr lang="es-ES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51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BIENVENIDA E INTRODUCCIÓN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10" descr="Image result for el pensamient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70"/>
          <a:stretch/>
        </p:blipFill>
        <p:spPr bwMode="auto">
          <a:xfrm>
            <a:off x="1552790" y="2323967"/>
            <a:ext cx="3589805" cy="3516707"/>
          </a:xfrm>
          <a:prstGeom prst="rect">
            <a:avLst/>
          </a:prstGeom>
          <a:noFill/>
          <a:ln>
            <a:solidFill>
              <a:schemeClr val="tx2">
                <a:lumMod val="10000"/>
                <a:lumOff val="9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4 Rectángulo redondeado"/>
          <p:cNvSpPr/>
          <p:nvPr/>
        </p:nvSpPr>
        <p:spPr>
          <a:xfrm>
            <a:off x="4772417" y="1656987"/>
            <a:ext cx="6745266" cy="1157639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/>
            <a:r>
              <a:rPr lang="es-ES" sz="4000" b="1" dirty="0">
                <a:solidFill>
                  <a:schemeClr val="tx2"/>
                </a:solidFill>
              </a:rPr>
              <a:t>…necesitamos la fórmula…</a:t>
            </a:r>
          </a:p>
        </p:txBody>
      </p:sp>
    </p:spTree>
    <p:extLst>
      <p:ext uri="{BB962C8B-B14F-4D97-AF65-F5344CB8AC3E}">
        <p14:creationId xmlns:p14="http://schemas.microsoft.com/office/powerpoint/2010/main" val="128581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TM04033917[[fn=Berlín]]</Template>
  <TotalTime>1522</TotalTime>
  <Words>1069</Words>
  <Application>Microsoft Office PowerPoint</Application>
  <PresentationFormat>Panorámica</PresentationFormat>
  <Paragraphs>282</Paragraphs>
  <Slides>20</Slides>
  <Notes>1</Notes>
  <HiddenSlides>4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</vt:lpstr>
      <vt:lpstr>Tahoma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Marta Quiroga</dc:creator>
  <cp:lastModifiedBy>DanielPena</cp:lastModifiedBy>
  <cp:revision>110</cp:revision>
  <dcterms:created xsi:type="dcterms:W3CDTF">2016-11-11T09:10:16Z</dcterms:created>
  <dcterms:modified xsi:type="dcterms:W3CDTF">2016-11-28T12:13:48Z</dcterms:modified>
</cp:coreProperties>
</file>